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11" r:id="rId2"/>
    <p:sldId id="438" r:id="rId3"/>
    <p:sldId id="661" r:id="rId4"/>
    <p:sldId id="867" r:id="rId5"/>
    <p:sldId id="868" r:id="rId6"/>
    <p:sldId id="675" r:id="rId7"/>
    <p:sldId id="669" r:id="rId8"/>
    <p:sldId id="670" r:id="rId9"/>
    <p:sldId id="808" r:id="rId10"/>
    <p:sldId id="813" r:id="rId11"/>
    <p:sldId id="810" r:id="rId12"/>
    <p:sldId id="788" r:id="rId13"/>
    <p:sldId id="786" r:id="rId14"/>
    <p:sldId id="679" r:id="rId15"/>
    <p:sldId id="721" r:id="rId16"/>
    <p:sldId id="421" r:id="rId17"/>
    <p:sldId id="422" r:id="rId18"/>
    <p:sldId id="423" r:id="rId19"/>
    <p:sldId id="858" r:id="rId20"/>
    <p:sldId id="861" r:id="rId21"/>
    <p:sldId id="862" r:id="rId22"/>
    <p:sldId id="864" r:id="rId23"/>
    <p:sldId id="865" r:id="rId24"/>
    <p:sldId id="866" r:id="rId25"/>
    <p:sldId id="735" r:id="rId26"/>
    <p:sldId id="789" r:id="rId27"/>
    <p:sldId id="825" r:id="rId28"/>
    <p:sldId id="827" r:id="rId29"/>
    <p:sldId id="834" r:id="rId30"/>
    <p:sldId id="835" r:id="rId31"/>
    <p:sldId id="838" r:id="rId32"/>
    <p:sldId id="839" r:id="rId33"/>
    <p:sldId id="840" r:id="rId34"/>
    <p:sldId id="842" r:id="rId35"/>
    <p:sldId id="844" r:id="rId36"/>
    <p:sldId id="845" r:id="rId37"/>
    <p:sldId id="847" r:id="rId38"/>
    <p:sldId id="849" r:id="rId39"/>
    <p:sldId id="850" r:id="rId40"/>
    <p:sldId id="851" r:id="rId41"/>
    <p:sldId id="852" r:id="rId42"/>
    <p:sldId id="853" r:id="rId43"/>
    <p:sldId id="854" r:id="rId44"/>
    <p:sldId id="855" r:id="rId45"/>
    <p:sldId id="856" r:id="rId46"/>
    <p:sldId id="857" r:id="rId47"/>
    <p:sldId id="828" r:id="rId48"/>
    <p:sldId id="603" r:id="rId49"/>
    <p:sldId id="794" r:id="rId50"/>
    <p:sldId id="795" r:id="rId51"/>
    <p:sldId id="796" r:id="rId52"/>
    <p:sldId id="781" r:id="rId53"/>
    <p:sldId id="777" r:id="rId54"/>
    <p:sldId id="822" r:id="rId55"/>
    <p:sldId id="824" r:id="rId56"/>
    <p:sldId id="787" r:id="rId57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LSIUS1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99CC"/>
    <a:srgbClr val="4D4D4D"/>
    <a:srgbClr val="495667"/>
    <a:srgbClr val="C40237"/>
    <a:srgbClr val="CBD4E7"/>
    <a:srgbClr val="C5CFE5"/>
    <a:srgbClr val="AEB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7" autoAdjust="0"/>
    <p:restoredTop sz="94372" autoAdjust="0"/>
  </p:normalViewPr>
  <p:slideViewPr>
    <p:cSldViewPr>
      <p:cViewPr>
        <p:scale>
          <a:sx n="100" d="100"/>
          <a:sy n="100" d="100"/>
        </p:scale>
        <p:origin x="-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900FDC-CBC3-4349-84E7-ECC10BE618F9}" type="doc">
      <dgm:prSet loTypeId="urn:microsoft.com/office/officeart/2005/8/layout/cycle4#1" loCatId="cycle" qsTypeId="urn:microsoft.com/office/officeart/2005/8/quickstyle/3d9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DABA377-65FE-4FA2-9B30-3B3DA833CE40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l-GR" dirty="0" smtClean="0"/>
            <a:t>Σύνθεση	</a:t>
          </a:r>
          <a:endParaRPr lang="en-US" dirty="0"/>
        </a:p>
      </dgm:t>
    </dgm:pt>
    <dgm:pt modelId="{9AB1EA3F-80A8-4DDD-80D9-D6CCAFC5E537}" type="parTrans" cxnId="{2D6C9FFD-E8B8-4E8D-8753-C65BBD74C143}">
      <dgm:prSet/>
      <dgm:spPr/>
      <dgm:t>
        <a:bodyPr/>
        <a:lstStyle/>
        <a:p>
          <a:endParaRPr lang="en-US"/>
        </a:p>
      </dgm:t>
    </dgm:pt>
    <dgm:pt modelId="{7BD64C7E-DF60-4D05-BD32-7C514EF23A4B}" type="sibTrans" cxnId="{2D6C9FFD-E8B8-4E8D-8753-C65BBD74C143}">
      <dgm:prSet/>
      <dgm:spPr/>
      <dgm:t>
        <a:bodyPr/>
        <a:lstStyle/>
        <a:p>
          <a:endParaRPr lang="en-US"/>
        </a:p>
      </dgm:t>
    </dgm:pt>
    <dgm:pt modelId="{6F02AF42-4654-4B5C-8CE4-F1678BA99B06}">
      <dgm:prSet phldrT="[Text]"/>
      <dgm:spPr/>
      <dgm:t>
        <a:bodyPr/>
        <a:lstStyle/>
        <a:p>
          <a:r>
            <a:rPr lang="el-GR" dirty="0" smtClean="0"/>
            <a:t>Γνώση</a:t>
          </a:r>
          <a:endParaRPr lang="en-US" dirty="0"/>
        </a:p>
      </dgm:t>
    </dgm:pt>
    <dgm:pt modelId="{8F7A916D-B9FE-463A-8305-9AC732D0535E}" type="parTrans" cxnId="{2E26C2CA-DA5A-46C2-8D76-5FA9F9584BE1}">
      <dgm:prSet/>
      <dgm:spPr/>
      <dgm:t>
        <a:bodyPr/>
        <a:lstStyle/>
        <a:p>
          <a:endParaRPr lang="en-US"/>
        </a:p>
      </dgm:t>
    </dgm:pt>
    <dgm:pt modelId="{09DABD60-83E8-4A1C-9CF5-7EFE36C00148}" type="sibTrans" cxnId="{2E26C2CA-DA5A-46C2-8D76-5FA9F9584BE1}">
      <dgm:prSet/>
      <dgm:spPr/>
      <dgm:t>
        <a:bodyPr/>
        <a:lstStyle/>
        <a:p>
          <a:endParaRPr lang="en-US"/>
        </a:p>
      </dgm:t>
    </dgm:pt>
    <dgm:pt modelId="{F0CD0BE5-0D62-441A-9BD5-1E03784FB9B5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l-GR" dirty="0" err="1" smtClean="0"/>
            <a:t>Διαδι</a:t>
          </a:r>
          <a:r>
            <a:rPr lang="el-GR" dirty="0" smtClean="0"/>
            <a:t>-</a:t>
          </a:r>
          <a:r>
            <a:rPr lang="el-GR" dirty="0" err="1" smtClean="0"/>
            <a:t>κασίες</a:t>
          </a:r>
          <a:endParaRPr lang="en-US" dirty="0"/>
        </a:p>
      </dgm:t>
    </dgm:pt>
    <dgm:pt modelId="{5A1ABDC0-8883-403A-B552-A7D1A11DF788}" type="parTrans" cxnId="{7692262E-BBFD-4435-A1D9-13BFB1C18ACD}">
      <dgm:prSet/>
      <dgm:spPr/>
      <dgm:t>
        <a:bodyPr/>
        <a:lstStyle/>
        <a:p>
          <a:endParaRPr lang="en-US"/>
        </a:p>
      </dgm:t>
    </dgm:pt>
    <dgm:pt modelId="{9CA19561-61C0-4C11-BD79-481A73821522}" type="sibTrans" cxnId="{7692262E-BBFD-4435-A1D9-13BFB1C18ACD}">
      <dgm:prSet/>
      <dgm:spPr/>
      <dgm:t>
        <a:bodyPr/>
        <a:lstStyle/>
        <a:p>
          <a:endParaRPr lang="en-US"/>
        </a:p>
      </dgm:t>
    </dgm:pt>
    <dgm:pt modelId="{AE2D7E07-47E5-4EEA-A3A3-43DE223534D0}">
      <dgm:prSet phldrT="[Text]"/>
      <dgm:spPr/>
      <dgm:t>
        <a:bodyPr/>
        <a:lstStyle/>
        <a:p>
          <a:r>
            <a:rPr lang="el-GR" dirty="0" smtClean="0"/>
            <a:t>Εργαλεία</a:t>
          </a:r>
          <a:endParaRPr lang="en-US" dirty="0"/>
        </a:p>
      </dgm:t>
    </dgm:pt>
    <dgm:pt modelId="{F0B63EE5-2B0C-4933-AFD5-4CB181C20006}" type="parTrans" cxnId="{715EF0DC-6076-4B16-A500-AE7EEED18D4D}">
      <dgm:prSet/>
      <dgm:spPr/>
      <dgm:t>
        <a:bodyPr/>
        <a:lstStyle/>
        <a:p>
          <a:endParaRPr lang="en-US"/>
        </a:p>
      </dgm:t>
    </dgm:pt>
    <dgm:pt modelId="{02B99BF7-909F-4FC9-9F73-A6AA22BBD7AA}" type="sibTrans" cxnId="{715EF0DC-6076-4B16-A500-AE7EEED18D4D}">
      <dgm:prSet/>
      <dgm:spPr/>
      <dgm:t>
        <a:bodyPr/>
        <a:lstStyle/>
        <a:p>
          <a:endParaRPr lang="en-US"/>
        </a:p>
      </dgm:t>
    </dgm:pt>
    <dgm:pt modelId="{15F77D8C-30C0-4586-8213-C5C6CD96F255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l-GR" dirty="0" smtClean="0"/>
            <a:t>Ρόλοι</a:t>
          </a:r>
          <a:endParaRPr lang="en-US" dirty="0"/>
        </a:p>
      </dgm:t>
    </dgm:pt>
    <dgm:pt modelId="{2981E4F7-CFBB-4561-B8B4-C11AB4F8992A}" type="parTrans" cxnId="{0A4D2997-05BA-448E-A950-81CBAB5FF4D7}">
      <dgm:prSet/>
      <dgm:spPr/>
      <dgm:t>
        <a:bodyPr/>
        <a:lstStyle/>
        <a:p>
          <a:endParaRPr lang="en-US"/>
        </a:p>
      </dgm:t>
    </dgm:pt>
    <dgm:pt modelId="{FF1FEFF4-D026-4673-89C2-B9F6D8D524F2}" type="sibTrans" cxnId="{0A4D2997-05BA-448E-A950-81CBAB5FF4D7}">
      <dgm:prSet/>
      <dgm:spPr/>
      <dgm:t>
        <a:bodyPr/>
        <a:lstStyle/>
        <a:p>
          <a:endParaRPr lang="en-US"/>
        </a:p>
      </dgm:t>
    </dgm:pt>
    <dgm:pt modelId="{854B75FD-1C4B-4FE3-834E-1E5A0D9699F5}">
      <dgm:prSet phldrT="[Text]"/>
      <dgm:spPr/>
      <dgm:t>
        <a:bodyPr/>
        <a:lstStyle/>
        <a:p>
          <a:r>
            <a:rPr lang="el-GR" dirty="0" smtClean="0"/>
            <a:t>Υποδομές</a:t>
          </a:r>
          <a:endParaRPr lang="en-US" dirty="0"/>
        </a:p>
      </dgm:t>
    </dgm:pt>
    <dgm:pt modelId="{3A246406-653F-427C-B63A-519A736E16B8}" type="parTrans" cxnId="{3C3CB52A-40D2-494C-AC82-35219354677C}">
      <dgm:prSet/>
      <dgm:spPr/>
      <dgm:t>
        <a:bodyPr/>
        <a:lstStyle/>
        <a:p>
          <a:endParaRPr lang="en-US"/>
        </a:p>
      </dgm:t>
    </dgm:pt>
    <dgm:pt modelId="{E6B12FAF-5732-4C0D-96FF-FF34CF4193C4}" type="sibTrans" cxnId="{3C3CB52A-40D2-494C-AC82-35219354677C}">
      <dgm:prSet/>
      <dgm:spPr/>
      <dgm:t>
        <a:bodyPr/>
        <a:lstStyle/>
        <a:p>
          <a:endParaRPr lang="en-US"/>
        </a:p>
      </dgm:t>
    </dgm:pt>
    <dgm:pt modelId="{75BDF015-C964-49FB-B31E-B541213A08CB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l-GR" dirty="0" err="1" smtClean="0"/>
            <a:t>Αξιοποί</a:t>
          </a:r>
          <a:r>
            <a:rPr lang="el-GR" dirty="0" smtClean="0"/>
            <a:t>-</a:t>
          </a:r>
          <a:r>
            <a:rPr lang="el-GR" dirty="0" err="1" smtClean="0"/>
            <a:t>ηση</a:t>
          </a:r>
          <a:endParaRPr lang="en-US" dirty="0"/>
        </a:p>
      </dgm:t>
    </dgm:pt>
    <dgm:pt modelId="{708001BF-9133-4B78-B654-D6B5897A85B8}" type="parTrans" cxnId="{5AEED7E9-FE9F-43D6-8404-4AE77E47656A}">
      <dgm:prSet/>
      <dgm:spPr/>
      <dgm:t>
        <a:bodyPr/>
        <a:lstStyle/>
        <a:p>
          <a:endParaRPr lang="en-US"/>
        </a:p>
      </dgm:t>
    </dgm:pt>
    <dgm:pt modelId="{7B46737E-6CA8-4551-8448-A12E3BA5322F}" type="sibTrans" cxnId="{5AEED7E9-FE9F-43D6-8404-4AE77E47656A}">
      <dgm:prSet/>
      <dgm:spPr/>
      <dgm:t>
        <a:bodyPr/>
        <a:lstStyle/>
        <a:p>
          <a:endParaRPr lang="en-US"/>
        </a:p>
      </dgm:t>
    </dgm:pt>
    <dgm:pt modelId="{DF588F60-D7F9-49D7-B123-9034030C748B}">
      <dgm:prSet phldrT="[Text]"/>
      <dgm:spPr/>
      <dgm:t>
        <a:bodyPr/>
        <a:lstStyle/>
        <a:p>
          <a:r>
            <a:rPr lang="el-GR" dirty="0" smtClean="0"/>
            <a:t>Τεχνικά μέσα</a:t>
          </a:r>
          <a:endParaRPr lang="en-US" dirty="0"/>
        </a:p>
      </dgm:t>
    </dgm:pt>
    <dgm:pt modelId="{22100DA5-02FC-4446-AC5B-D195A024BCA0}" type="parTrans" cxnId="{9E4DAE41-5CA5-4279-857B-7C383918FD85}">
      <dgm:prSet/>
      <dgm:spPr/>
      <dgm:t>
        <a:bodyPr/>
        <a:lstStyle/>
        <a:p>
          <a:endParaRPr lang="en-US"/>
        </a:p>
      </dgm:t>
    </dgm:pt>
    <dgm:pt modelId="{6BDF6FEE-75DD-4FEB-9954-4719B4D74BEB}" type="sibTrans" cxnId="{9E4DAE41-5CA5-4279-857B-7C383918FD85}">
      <dgm:prSet/>
      <dgm:spPr/>
      <dgm:t>
        <a:bodyPr/>
        <a:lstStyle/>
        <a:p>
          <a:endParaRPr lang="en-US"/>
        </a:p>
      </dgm:t>
    </dgm:pt>
    <dgm:pt modelId="{2C095192-7D91-46CE-81C7-1012571255A9}" type="pres">
      <dgm:prSet presAssocID="{03900FDC-CBC3-4349-84E7-ECC10BE618F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85F1B7D-EF7E-48B8-8304-6A062580FD9E}" type="pres">
      <dgm:prSet presAssocID="{03900FDC-CBC3-4349-84E7-ECC10BE618F9}" presName="children" presStyleCnt="0"/>
      <dgm:spPr/>
    </dgm:pt>
    <dgm:pt modelId="{9B58294F-65F0-48EC-A08C-14FAF6CF9803}" type="pres">
      <dgm:prSet presAssocID="{03900FDC-CBC3-4349-84E7-ECC10BE618F9}" presName="child1group" presStyleCnt="0"/>
      <dgm:spPr/>
    </dgm:pt>
    <dgm:pt modelId="{33134085-D6B6-4421-8FC1-263ABF4DC97B}" type="pres">
      <dgm:prSet presAssocID="{03900FDC-CBC3-4349-84E7-ECC10BE618F9}" presName="child1" presStyleLbl="bgAcc1" presStyleIdx="0" presStyleCnt="4"/>
      <dgm:spPr/>
      <dgm:t>
        <a:bodyPr/>
        <a:lstStyle/>
        <a:p>
          <a:endParaRPr lang="en-US"/>
        </a:p>
      </dgm:t>
    </dgm:pt>
    <dgm:pt modelId="{AFA3D639-F113-4E5B-93AD-1F4473CE92F7}" type="pres">
      <dgm:prSet presAssocID="{03900FDC-CBC3-4349-84E7-ECC10BE618F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B2D17-D80F-469C-B9A1-727B99763172}" type="pres">
      <dgm:prSet presAssocID="{03900FDC-CBC3-4349-84E7-ECC10BE618F9}" presName="child2group" presStyleCnt="0"/>
      <dgm:spPr/>
    </dgm:pt>
    <dgm:pt modelId="{09D11938-E6DE-40A8-8BA5-AE78DD155EDF}" type="pres">
      <dgm:prSet presAssocID="{03900FDC-CBC3-4349-84E7-ECC10BE618F9}" presName="child2" presStyleLbl="bgAcc1" presStyleIdx="1" presStyleCnt="4"/>
      <dgm:spPr/>
      <dgm:t>
        <a:bodyPr/>
        <a:lstStyle/>
        <a:p>
          <a:endParaRPr lang="en-US"/>
        </a:p>
      </dgm:t>
    </dgm:pt>
    <dgm:pt modelId="{456BC0A1-D50B-47A2-8D96-85008AB95D7D}" type="pres">
      <dgm:prSet presAssocID="{03900FDC-CBC3-4349-84E7-ECC10BE618F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526F2-BC95-46CF-AA1B-D90A7D9070F0}" type="pres">
      <dgm:prSet presAssocID="{03900FDC-CBC3-4349-84E7-ECC10BE618F9}" presName="child3group" presStyleCnt="0"/>
      <dgm:spPr/>
    </dgm:pt>
    <dgm:pt modelId="{1C1876B0-1C79-48D4-B7CC-AE6A8EAFD16C}" type="pres">
      <dgm:prSet presAssocID="{03900FDC-CBC3-4349-84E7-ECC10BE618F9}" presName="child3" presStyleLbl="bgAcc1" presStyleIdx="2" presStyleCnt="4"/>
      <dgm:spPr/>
      <dgm:t>
        <a:bodyPr/>
        <a:lstStyle/>
        <a:p>
          <a:endParaRPr lang="en-US"/>
        </a:p>
      </dgm:t>
    </dgm:pt>
    <dgm:pt modelId="{A9C138CE-A75C-4457-8A7F-76BA174959FA}" type="pres">
      <dgm:prSet presAssocID="{03900FDC-CBC3-4349-84E7-ECC10BE618F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3B062-CEED-46B9-916B-CA14C5FBF732}" type="pres">
      <dgm:prSet presAssocID="{03900FDC-CBC3-4349-84E7-ECC10BE618F9}" presName="child4group" presStyleCnt="0"/>
      <dgm:spPr/>
    </dgm:pt>
    <dgm:pt modelId="{41CB2321-944F-4442-97CB-988C7FC886AC}" type="pres">
      <dgm:prSet presAssocID="{03900FDC-CBC3-4349-84E7-ECC10BE618F9}" presName="child4" presStyleLbl="bgAcc1" presStyleIdx="3" presStyleCnt="4"/>
      <dgm:spPr/>
      <dgm:t>
        <a:bodyPr/>
        <a:lstStyle/>
        <a:p>
          <a:endParaRPr lang="el-GR"/>
        </a:p>
      </dgm:t>
    </dgm:pt>
    <dgm:pt modelId="{094C7AB2-B14F-4B60-87C6-52502AF5F1E1}" type="pres">
      <dgm:prSet presAssocID="{03900FDC-CBC3-4349-84E7-ECC10BE618F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3246D1-0409-4B61-B4E1-E169740DC3EB}" type="pres">
      <dgm:prSet presAssocID="{03900FDC-CBC3-4349-84E7-ECC10BE618F9}" presName="childPlaceholder" presStyleCnt="0"/>
      <dgm:spPr/>
    </dgm:pt>
    <dgm:pt modelId="{FC07C475-7709-46A9-B339-0A61CC3B982C}" type="pres">
      <dgm:prSet presAssocID="{03900FDC-CBC3-4349-84E7-ECC10BE618F9}" presName="circle" presStyleCnt="0"/>
      <dgm:spPr/>
    </dgm:pt>
    <dgm:pt modelId="{33431B41-BA20-434E-A6A9-C065E6F485DD}" type="pres">
      <dgm:prSet presAssocID="{03900FDC-CBC3-4349-84E7-ECC10BE618F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648304-9656-41C4-B5AD-46689002E8CA}" type="pres">
      <dgm:prSet presAssocID="{03900FDC-CBC3-4349-84E7-ECC10BE618F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DBEE2-F067-4E5C-84D6-E6A3846CDB38}" type="pres">
      <dgm:prSet presAssocID="{03900FDC-CBC3-4349-84E7-ECC10BE618F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9E281-BDD7-4197-A788-174BBA29CE50}" type="pres">
      <dgm:prSet presAssocID="{03900FDC-CBC3-4349-84E7-ECC10BE618F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F39EE-53D9-437C-8467-67C3CC824964}" type="pres">
      <dgm:prSet presAssocID="{03900FDC-CBC3-4349-84E7-ECC10BE618F9}" presName="quadrantPlaceholder" presStyleCnt="0"/>
      <dgm:spPr/>
    </dgm:pt>
    <dgm:pt modelId="{0C4B1EC7-D790-43AB-AE33-B90A55D18EEE}" type="pres">
      <dgm:prSet presAssocID="{03900FDC-CBC3-4349-84E7-ECC10BE618F9}" presName="center1" presStyleLbl="fgShp" presStyleIdx="0" presStyleCnt="2"/>
      <dgm:spPr/>
    </dgm:pt>
    <dgm:pt modelId="{FFDE3125-D832-42D1-BC89-A6EAB05584E0}" type="pres">
      <dgm:prSet presAssocID="{03900FDC-CBC3-4349-84E7-ECC10BE618F9}" presName="center2" presStyleLbl="fgShp" presStyleIdx="1" presStyleCnt="2"/>
      <dgm:spPr/>
    </dgm:pt>
  </dgm:ptLst>
  <dgm:cxnLst>
    <dgm:cxn modelId="{592E43EB-74FF-4CE0-819C-F87426B704DB}" type="presOf" srcId="{854B75FD-1C4B-4FE3-834E-1E5A0D9699F5}" destId="{1C1876B0-1C79-48D4-B7CC-AE6A8EAFD16C}" srcOrd="0" destOrd="0" presId="urn:microsoft.com/office/officeart/2005/8/layout/cycle4#1"/>
    <dgm:cxn modelId="{2D6C9FFD-E8B8-4E8D-8753-C65BBD74C143}" srcId="{03900FDC-CBC3-4349-84E7-ECC10BE618F9}" destId="{0DABA377-65FE-4FA2-9B30-3B3DA833CE40}" srcOrd="0" destOrd="0" parTransId="{9AB1EA3F-80A8-4DDD-80D9-D6CCAFC5E537}" sibTransId="{7BD64C7E-DF60-4D05-BD32-7C514EF23A4B}"/>
    <dgm:cxn modelId="{9E4DAE41-5CA5-4279-857B-7C383918FD85}" srcId="{75BDF015-C964-49FB-B31E-B541213A08CB}" destId="{DF588F60-D7F9-49D7-B123-9034030C748B}" srcOrd="0" destOrd="0" parTransId="{22100DA5-02FC-4446-AC5B-D195A024BCA0}" sibTransId="{6BDF6FEE-75DD-4FEB-9954-4719B4D74BEB}"/>
    <dgm:cxn modelId="{936DBE62-DC47-48C6-B61C-BD8002BD3B0D}" type="presOf" srcId="{DF588F60-D7F9-49D7-B123-9034030C748B}" destId="{41CB2321-944F-4442-97CB-988C7FC886AC}" srcOrd="0" destOrd="0" presId="urn:microsoft.com/office/officeart/2005/8/layout/cycle4#1"/>
    <dgm:cxn modelId="{A0F1C3F5-87F4-4B2E-89C0-55BFDE75852A}" type="presOf" srcId="{854B75FD-1C4B-4FE3-834E-1E5A0D9699F5}" destId="{A9C138CE-A75C-4457-8A7F-76BA174959FA}" srcOrd="1" destOrd="0" presId="urn:microsoft.com/office/officeart/2005/8/layout/cycle4#1"/>
    <dgm:cxn modelId="{DC2FCE96-C6D1-47E2-B3D9-8FF804CF363E}" type="presOf" srcId="{03900FDC-CBC3-4349-84E7-ECC10BE618F9}" destId="{2C095192-7D91-46CE-81C7-1012571255A9}" srcOrd="0" destOrd="0" presId="urn:microsoft.com/office/officeart/2005/8/layout/cycle4#1"/>
    <dgm:cxn modelId="{A512938D-5FE9-4950-83B7-474CCA939212}" type="presOf" srcId="{0DABA377-65FE-4FA2-9B30-3B3DA833CE40}" destId="{33431B41-BA20-434E-A6A9-C065E6F485DD}" srcOrd="0" destOrd="0" presId="urn:microsoft.com/office/officeart/2005/8/layout/cycle4#1"/>
    <dgm:cxn modelId="{4F1BB7DC-EA4F-4472-9149-98711122AED5}" type="presOf" srcId="{DF588F60-D7F9-49D7-B123-9034030C748B}" destId="{094C7AB2-B14F-4B60-87C6-52502AF5F1E1}" srcOrd="1" destOrd="0" presId="urn:microsoft.com/office/officeart/2005/8/layout/cycle4#1"/>
    <dgm:cxn modelId="{83D2420E-3382-4CB8-B192-E2122292D44A}" type="presOf" srcId="{75BDF015-C964-49FB-B31E-B541213A08CB}" destId="{4E39E281-BDD7-4197-A788-174BBA29CE50}" srcOrd="0" destOrd="0" presId="urn:microsoft.com/office/officeart/2005/8/layout/cycle4#1"/>
    <dgm:cxn modelId="{51D024FF-91EC-4FAC-9DD5-78D3BC8DCC2D}" type="presOf" srcId="{F0CD0BE5-0D62-441A-9BD5-1E03784FB9B5}" destId="{39648304-9656-41C4-B5AD-46689002E8CA}" srcOrd="0" destOrd="0" presId="urn:microsoft.com/office/officeart/2005/8/layout/cycle4#1"/>
    <dgm:cxn modelId="{2E26C2CA-DA5A-46C2-8D76-5FA9F9584BE1}" srcId="{0DABA377-65FE-4FA2-9B30-3B3DA833CE40}" destId="{6F02AF42-4654-4B5C-8CE4-F1678BA99B06}" srcOrd="0" destOrd="0" parTransId="{8F7A916D-B9FE-463A-8305-9AC732D0535E}" sibTransId="{09DABD60-83E8-4A1C-9CF5-7EFE36C00148}"/>
    <dgm:cxn modelId="{715EF0DC-6076-4B16-A500-AE7EEED18D4D}" srcId="{F0CD0BE5-0D62-441A-9BD5-1E03784FB9B5}" destId="{AE2D7E07-47E5-4EEA-A3A3-43DE223534D0}" srcOrd="0" destOrd="0" parTransId="{F0B63EE5-2B0C-4933-AFD5-4CB181C20006}" sibTransId="{02B99BF7-909F-4FC9-9F73-A6AA22BBD7AA}"/>
    <dgm:cxn modelId="{AF7A2471-CDCE-40D8-B50E-612E86C4E33F}" type="presOf" srcId="{AE2D7E07-47E5-4EEA-A3A3-43DE223534D0}" destId="{456BC0A1-D50B-47A2-8D96-85008AB95D7D}" srcOrd="1" destOrd="0" presId="urn:microsoft.com/office/officeart/2005/8/layout/cycle4#1"/>
    <dgm:cxn modelId="{797FDC74-65F7-48EA-8DAC-B230F8B4EB2C}" type="presOf" srcId="{6F02AF42-4654-4B5C-8CE4-F1678BA99B06}" destId="{AFA3D639-F113-4E5B-93AD-1F4473CE92F7}" srcOrd="1" destOrd="0" presId="urn:microsoft.com/office/officeart/2005/8/layout/cycle4#1"/>
    <dgm:cxn modelId="{4E4F6FB1-D8B9-4EEF-BA92-627EE63C2F4E}" type="presOf" srcId="{6F02AF42-4654-4B5C-8CE4-F1678BA99B06}" destId="{33134085-D6B6-4421-8FC1-263ABF4DC97B}" srcOrd="0" destOrd="0" presId="urn:microsoft.com/office/officeart/2005/8/layout/cycle4#1"/>
    <dgm:cxn modelId="{5AEED7E9-FE9F-43D6-8404-4AE77E47656A}" srcId="{03900FDC-CBC3-4349-84E7-ECC10BE618F9}" destId="{75BDF015-C964-49FB-B31E-B541213A08CB}" srcOrd="3" destOrd="0" parTransId="{708001BF-9133-4B78-B654-D6B5897A85B8}" sibTransId="{7B46737E-6CA8-4551-8448-A12E3BA5322F}"/>
    <dgm:cxn modelId="{0A4D2997-05BA-448E-A950-81CBAB5FF4D7}" srcId="{03900FDC-CBC3-4349-84E7-ECC10BE618F9}" destId="{15F77D8C-30C0-4586-8213-C5C6CD96F255}" srcOrd="2" destOrd="0" parTransId="{2981E4F7-CFBB-4561-B8B4-C11AB4F8992A}" sibTransId="{FF1FEFF4-D026-4673-89C2-B9F6D8D524F2}"/>
    <dgm:cxn modelId="{7692262E-BBFD-4435-A1D9-13BFB1C18ACD}" srcId="{03900FDC-CBC3-4349-84E7-ECC10BE618F9}" destId="{F0CD0BE5-0D62-441A-9BD5-1E03784FB9B5}" srcOrd="1" destOrd="0" parTransId="{5A1ABDC0-8883-403A-B552-A7D1A11DF788}" sibTransId="{9CA19561-61C0-4C11-BD79-481A73821522}"/>
    <dgm:cxn modelId="{3C3CB52A-40D2-494C-AC82-35219354677C}" srcId="{15F77D8C-30C0-4586-8213-C5C6CD96F255}" destId="{854B75FD-1C4B-4FE3-834E-1E5A0D9699F5}" srcOrd="0" destOrd="0" parTransId="{3A246406-653F-427C-B63A-519A736E16B8}" sibTransId="{E6B12FAF-5732-4C0D-96FF-FF34CF4193C4}"/>
    <dgm:cxn modelId="{53958CAF-1064-4659-A429-A7969021A0E9}" type="presOf" srcId="{15F77D8C-30C0-4586-8213-C5C6CD96F255}" destId="{941DBEE2-F067-4E5C-84D6-E6A3846CDB38}" srcOrd="0" destOrd="0" presId="urn:microsoft.com/office/officeart/2005/8/layout/cycle4#1"/>
    <dgm:cxn modelId="{CD8E3841-097A-451F-9E7C-A6C6DE61A137}" type="presOf" srcId="{AE2D7E07-47E5-4EEA-A3A3-43DE223534D0}" destId="{09D11938-E6DE-40A8-8BA5-AE78DD155EDF}" srcOrd="0" destOrd="0" presId="urn:microsoft.com/office/officeart/2005/8/layout/cycle4#1"/>
    <dgm:cxn modelId="{17C0A643-C70B-4C12-A01D-DD6DDC01AE4E}" type="presParOf" srcId="{2C095192-7D91-46CE-81C7-1012571255A9}" destId="{885F1B7D-EF7E-48B8-8304-6A062580FD9E}" srcOrd="0" destOrd="0" presId="urn:microsoft.com/office/officeart/2005/8/layout/cycle4#1"/>
    <dgm:cxn modelId="{C0AAF277-DE02-4D1B-A663-71EFD10633B9}" type="presParOf" srcId="{885F1B7D-EF7E-48B8-8304-6A062580FD9E}" destId="{9B58294F-65F0-48EC-A08C-14FAF6CF9803}" srcOrd="0" destOrd="0" presId="urn:microsoft.com/office/officeart/2005/8/layout/cycle4#1"/>
    <dgm:cxn modelId="{67E58F7E-8CB6-4376-9603-EA831C04677E}" type="presParOf" srcId="{9B58294F-65F0-48EC-A08C-14FAF6CF9803}" destId="{33134085-D6B6-4421-8FC1-263ABF4DC97B}" srcOrd="0" destOrd="0" presId="urn:microsoft.com/office/officeart/2005/8/layout/cycle4#1"/>
    <dgm:cxn modelId="{2C0FB6E2-148F-4B05-B9DA-D49FAE09D3B5}" type="presParOf" srcId="{9B58294F-65F0-48EC-A08C-14FAF6CF9803}" destId="{AFA3D639-F113-4E5B-93AD-1F4473CE92F7}" srcOrd="1" destOrd="0" presId="urn:microsoft.com/office/officeart/2005/8/layout/cycle4#1"/>
    <dgm:cxn modelId="{699AC31D-1678-4772-82BA-7835A782BD96}" type="presParOf" srcId="{885F1B7D-EF7E-48B8-8304-6A062580FD9E}" destId="{B87B2D17-D80F-469C-B9A1-727B99763172}" srcOrd="1" destOrd="0" presId="urn:microsoft.com/office/officeart/2005/8/layout/cycle4#1"/>
    <dgm:cxn modelId="{6CAE764A-6502-4614-9BF9-8D1DC58AC873}" type="presParOf" srcId="{B87B2D17-D80F-469C-B9A1-727B99763172}" destId="{09D11938-E6DE-40A8-8BA5-AE78DD155EDF}" srcOrd="0" destOrd="0" presId="urn:microsoft.com/office/officeart/2005/8/layout/cycle4#1"/>
    <dgm:cxn modelId="{3EA99B57-D24A-48EE-9F38-D633B3F979EE}" type="presParOf" srcId="{B87B2D17-D80F-469C-B9A1-727B99763172}" destId="{456BC0A1-D50B-47A2-8D96-85008AB95D7D}" srcOrd="1" destOrd="0" presId="urn:microsoft.com/office/officeart/2005/8/layout/cycle4#1"/>
    <dgm:cxn modelId="{976CC349-A27A-4E61-90AC-BBEB74EE64C7}" type="presParOf" srcId="{885F1B7D-EF7E-48B8-8304-6A062580FD9E}" destId="{700526F2-BC95-46CF-AA1B-D90A7D9070F0}" srcOrd="2" destOrd="0" presId="urn:microsoft.com/office/officeart/2005/8/layout/cycle4#1"/>
    <dgm:cxn modelId="{DA5DC373-404B-49CC-B86A-FF851E1439F6}" type="presParOf" srcId="{700526F2-BC95-46CF-AA1B-D90A7D9070F0}" destId="{1C1876B0-1C79-48D4-B7CC-AE6A8EAFD16C}" srcOrd="0" destOrd="0" presId="urn:microsoft.com/office/officeart/2005/8/layout/cycle4#1"/>
    <dgm:cxn modelId="{AE5A7809-3584-486C-8EFE-026B0FA972B4}" type="presParOf" srcId="{700526F2-BC95-46CF-AA1B-D90A7D9070F0}" destId="{A9C138CE-A75C-4457-8A7F-76BA174959FA}" srcOrd="1" destOrd="0" presId="urn:microsoft.com/office/officeart/2005/8/layout/cycle4#1"/>
    <dgm:cxn modelId="{F982C9EC-72C3-4C87-91A3-0FB82BBD9A2A}" type="presParOf" srcId="{885F1B7D-EF7E-48B8-8304-6A062580FD9E}" destId="{6233B062-CEED-46B9-916B-CA14C5FBF732}" srcOrd="3" destOrd="0" presId="urn:microsoft.com/office/officeart/2005/8/layout/cycle4#1"/>
    <dgm:cxn modelId="{5C19B903-F30B-4DE2-9E2A-944C0FB4C1ED}" type="presParOf" srcId="{6233B062-CEED-46B9-916B-CA14C5FBF732}" destId="{41CB2321-944F-4442-97CB-988C7FC886AC}" srcOrd="0" destOrd="0" presId="urn:microsoft.com/office/officeart/2005/8/layout/cycle4#1"/>
    <dgm:cxn modelId="{EF7FBE42-F0C6-416A-B306-730807DE2B35}" type="presParOf" srcId="{6233B062-CEED-46B9-916B-CA14C5FBF732}" destId="{094C7AB2-B14F-4B60-87C6-52502AF5F1E1}" srcOrd="1" destOrd="0" presId="urn:microsoft.com/office/officeart/2005/8/layout/cycle4#1"/>
    <dgm:cxn modelId="{8E73E71C-B4A8-4367-B5A3-077EAEEC56EB}" type="presParOf" srcId="{885F1B7D-EF7E-48B8-8304-6A062580FD9E}" destId="{4C3246D1-0409-4B61-B4E1-E169740DC3EB}" srcOrd="4" destOrd="0" presId="urn:microsoft.com/office/officeart/2005/8/layout/cycle4#1"/>
    <dgm:cxn modelId="{F28591A7-973F-4ECC-BCC6-D661D02384C0}" type="presParOf" srcId="{2C095192-7D91-46CE-81C7-1012571255A9}" destId="{FC07C475-7709-46A9-B339-0A61CC3B982C}" srcOrd="1" destOrd="0" presId="urn:microsoft.com/office/officeart/2005/8/layout/cycle4#1"/>
    <dgm:cxn modelId="{FD4ECE8B-5DE3-481D-B4FE-7DB07ABD725D}" type="presParOf" srcId="{FC07C475-7709-46A9-B339-0A61CC3B982C}" destId="{33431B41-BA20-434E-A6A9-C065E6F485DD}" srcOrd="0" destOrd="0" presId="urn:microsoft.com/office/officeart/2005/8/layout/cycle4#1"/>
    <dgm:cxn modelId="{51A7BBE6-C79B-4CF0-B42D-0015CBBCE040}" type="presParOf" srcId="{FC07C475-7709-46A9-B339-0A61CC3B982C}" destId="{39648304-9656-41C4-B5AD-46689002E8CA}" srcOrd="1" destOrd="0" presId="urn:microsoft.com/office/officeart/2005/8/layout/cycle4#1"/>
    <dgm:cxn modelId="{CD11ADA8-E32A-4511-9710-4BD46A3C43D3}" type="presParOf" srcId="{FC07C475-7709-46A9-B339-0A61CC3B982C}" destId="{941DBEE2-F067-4E5C-84D6-E6A3846CDB38}" srcOrd="2" destOrd="0" presId="urn:microsoft.com/office/officeart/2005/8/layout/cycle4#1"/>
    <dgm:cxn modelId="{928FF593-616B-4352-B129-56D9483E76D8}" type="presParOf" srcId="{FC07C475-7709-46A9-B339-0A61CC3B982C}" destId="{4E39E281-BDD7-4197-A788-174BBA29CE50}" srcOrd="3" destOrd="0" presId="urn:microsoft.com/office/officeart/2005/8/layout/cycle4#1"/>
    <dgm:cxn modelId="{87016B3F-268D-4AF6-BFEF-F71205EE9329}" type="presParOf" srcId="{FC07C475-7709-46A9-B339-0A61CC3B982C}" destId="{4B9F39EE-53D9-437C-8467-67C3CC824964}" srcOrd="4" destOrd="0" presId="urn:microsoft.com/office/officeart/2005/8/layout/cycle4#1"/>
    <dgm:cxn modelId="{4B02421A-8E21-4782-803F-9682568F2E6F}" type="presParOf" srcId="{2C095192-7D91-46CE-81C7-1012571255A9}" destId="{0C4B1EC7-D790-43AB-AE33-B90A55D18EEE}" srcOrd="2" destOrd="0" presId="urn:microsoft.com/office/officeart/2005/8/layout/cycle4#1"/>
    <dgm:cxn modelId="{B73694B9-C789-4E66-92AB-5F72B49E7AC5}" type="presParOf" srcId="{2C095192-7D91-46CE-81C7-1012571255A9}" destId="{FFDE3125-D832-42D1-BC89-A6EAB05584E0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6.emf"/><Relationship Id="rId1" Type="http://schemas.openxmlformats.org/officeDocument/2006/relationships/image" Target="../media/image31.emf"/><Relationship Id="rId4" Type="http://schemas.openxmlformats.org/officeDocument/2006/relationships/image" Target="../media/image8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78.emf"/><Relationship Id="rId1" Type="http://schemas.openxmlformats.org/officeDocument/2006/relationships/image" Target="../media/image31.emf"/><Relationship Id="rId4" Type="http://schemas.openxmlformats.org/officeDocument/2006/relationships/image" Target="../media/image8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l-GR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l-GR"/>
          </a:p>
        </p:txBody>
      </p:sp>
      <p:sp>
        <p:nvSpPr>
          <p:cNvPr id="267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7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l-GR"/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2F711D97-C464-40D1-8D17-EB17C76A6A15}" type="slidenum">
              <a:rPr lang="el-GR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4845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C94BD-5E1C-4946-A588-96782BDB54FD}" type="slidenum">
              <a:rPr lang="el-GR"/>
              <a:pPr/>
              <a:t>11</a:t>
            </a:fld>
            <a:endParaRPr lang="el-GR"/>
          </a:p>
        </p:txBody>
      </p:sp>
      <p:sp>
        <p:nvSpPr>
          <p:cNvPr id="623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5400"/>
          </a:xfrm>
          <a:ln/>
        </p:spPr>
      </p:sp>
      <p:sp>
        <p:nvSpPr>
          <p:cNvPr id="623619" name="Notes Placeholder 2"/>
          <p:cNvSpPr>
            <a:spLocks noGrp="1"/>
          </p:cNvSpPr>
          <p:nvPr>
            <p:ph type="body" idx="1"/>
          </p:nvPr>
        </p:nvSpPr>
        <p:spPr/>
        <p:txBody>
          <a:bodyPr lIns="99033" tIns="49516" rIns="99033" bIns="49516"/>
          <a:lstStyle/>
          <a:p>
            <a:pPr>
              <a:spcBef>
                <a:spcPct val="0"/>
              </a:spcBef>
            </a:pPr>
            <a:endParaRPr lang="el-GR"/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3" tIns="49516" rIns="99033" bIns="49516" anchor="b"/>
          <a:lstStyle/>
          <a:p>
            <a:pPr algn="r" defTabSz="973138"/>
            <a:fld id="{5D060E4B-C968-4C3A-9276-E0554FED9474}" type="slidenum">
              <a:rPr lang="el-GR" sz="1300">
                <a:latin typeface="Calibri" pitchFamily="34" charset="0"/>
              </a:rPr>
              <a:pPr algn="r" defTabSz="973138"/>
              <a:t>11</a:t>
            </a:fld>
            <a:endParaRPr lang="el-GR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2D03E-C540-44B2-8EBC-54AB59E631B2}" type="slidenum">
              <a:rPr lang="el-GR"/>
              <a:pPr/>
              <a:t>‹Nº›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3BD93-92A8-47E8-8584-18BC0504F495}" type="slidenum">
              <a:rPr lang="el-GR"/>
              <a:pPr/>
              <a:t>‹Nº›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15B94-F473-44B1-826B-14B2C5CA3D60}" type="slidenum">
              <a:rPr lang="el-GR"/>
              <a:pPr/>
              <a:t>‹Nº›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B681AF-C3FE-4F3D-AA3C-A24FA42C3234}" type="slidenum">
              <a:rPr lang="el-GR"/>
              <a:pPr/>
              <a:t>‹Nº›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C3F64-EEB7-4C12-8618-9814DD14FDFE}" type="slidenum">
              <a:rPr lang="el-GR"/>
              <a:pPr/>
              <a:t>‹Nº›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35F26-1673-4CD1-BD03-8432B7DF5768}" type="slidenum">
              <a:rPr lang="el-GR"/>
              <a:pPr/>
              <a:t>‹Nº›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87898-956F-44CA-8BF2-EEBBE1907861}" type="slidenum">
              <a:rPr lang="el-GR"/>
              <a:pPr/>
              <a:t>‹Nº›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2782C-9387-48AC-BF9B-ADEE61E07721}" type="slidenum">
              <a:rPr lang="el-GR"/>
              <a:pPr/>
              <a:t>‹Nº›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8A267-0031-4B24-BD1E-13BA6FBF3697}" type="slidenum">
              <a:rPr lang="el-GR"/>
              <a:pPr/>
              <a:t>‹Nº›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135F3-16AA-4574-865C-DED519BA2129}" type="slidenum">
              <a:rPr lang="el-GR"/>
              <a:pPr/>
              <a:t>‹Nº›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DBBFA-105B-4A7D-B2D2-2057C51158AC}" type="slidenum">
              <a:rPr lang="el-GR"/>
              <a:pPr/>
              <a:t>‹Nº›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05CDA-D93B-472A-B91B-9F379BF37B5E}" type="slidenum">
              <a:rPr lang="el-GR"/>
              <a:pPr/>
              <a:t>‹Nº›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0" y="6453188"/>
            <a:ext cx="9144000" cy="404812"/>
            <a:chOff x="0" y="4065"/>
            <a:chExt cx="5760" cy="255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65"/>
              <a:ext cx="2141" cy="255"/>
            </a:xfrm>
            <a:prstGeom prst="rect">
              <a:avLst/>
            </a:prstGeom>
            <a:noFill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" y="4065"/>
              <a:ext cx="815" cy="255"/>
            </a:xfrm>
            <a:prstGeom prst="rect">
              <a:avLst/>
            </a:prstGeom>
            <a:noFill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" y="4065"/>
              <a:ext cx="815" cy="255"/>
            </a:xfrm>
            <a:prstGeom prst="rect">
              <a:avLst/>
            </a:prstGeom>
            <a:noFill/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131" y="4065"/>
              <a:ext cx="2629" cy="255"/>
            </a:xfrm>
            <a:prstGeom prst="rect">
              <a:avLst/>
            </a:prstGeom>
            <a:noFill/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33A7A4-C661-4972-9510-2E4FE081B906}" type="slidenum">
              <a:rPr lang="el-GR"/>
              <a:pPr/>
              <a:t>‹Nº›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png"/><Relationship Id="rId4" Type="http://schemas.openxmlformats.org/officeDocument/2006/relationships/image" Target="../media/image39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image" Target="../media/image57.jpeg"/><Relationship Id="rId18" Type="http://schemas.openxmlformats.org/officeDocument/2006/relationships/image" Target="../media/image62.jpeg"/><Relationship Id="rId3" Type="http://schemas.openxmlformats.org/officeDocument/2006/relationships/image" Target="../media/image51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32.png"/><Relationship Id="rId17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jpeg"/><Relationship Id="rId1" Type="http://schemas.openxmlformats.org/officeDocument/2006/relationships/vmlDrawing" Target="../drawings/vmlDrawing4.vml"/><Relationship Id="rId6" Type="http://schemas.openxmlformats.org/officeDocument/2006/relationships/image" Target="../media/image53.jpeg"/><Relationship Id="rId11" Type="http://schemas.openxmlformats.org/officeDocument/2006/relationships/image" Target="../media/image56.jpeg"/><Relationship Id="rId5" Type="http://schemas.openxmlformats.org/officeDocument/2006/relationships/image" Target="../media/image52.jpeg"/><Relationship Id="rId15" Type="http://schemas.openxmlformats.org/officeDocument/2006/relationships/image" Target="../media/image59.jpeg"/><Relationship Id="rId10" Type="http://schemas.openxmlformats.org/officeDocument/2006/relationships/image" Target="../media/image55.png"/><Relationship Id="rId19" Type="http://schemas.openxmlformats.org/officeDocument/2006/relationships/image" Target="../media/image63.jpeg"/><Relationship Id="rId4" Type="http://schemas.openxmlformats.org/officeDocument/2006/relationships/image" Target="../media/image12.png"/><Relationship Id="rId9" Type="http://schemas.openxmlformats.org/officeDocument/2006/relationships/image" Target="../media/image54.pn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2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8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audio" Target="../media/audio1.wav"/><Relationship Id="rId7" Type="http://schemas.openxmlformats.org/officeDocument/2006/relationships/image" Target="../media/image7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80.emf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7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2.emf"/><Relationship Id="rId3" Type="http://schemas.openxmlformats.org/officeDocument/2006/relationships/audio" Target="../media/audio2.wav"/><Relationship Id="rId7" Type="http://schemas.openxmlformats.org/officeDocument/2006/relationships/image" Target="../media/image79.emf"/><Relationship Id="rId12" Type="http://schemas.openxmlformats.org/officeDocument/2006/relationships/image" Target="../media/image81.emf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jpeg"/><Relationship Id="rId1" Type="http://schemas.openxmlformats.org/officeDocument/2006/relationships/vmlDrawing" Target="../drawings/vmlDrawing7.vml"/><Relationship Id="rId6" Type="http://schemas.openxmlformats.org/officeDocument/2006/relationships/image" Target="../media/image57.jpeg"/><Relationship Id="rId11" Type="http://schemas.openxmlformats.org/officeDocument/2006/relationships/image" Target="../media/image80.emf"/><Relationship Id="rId5" Type="http://schemas.openxmlformats.org/officeDocument/2006/relationships/audio" Target="../media/audio3.wav"/><Relationship Id="rId15" Type="http://schemas.openxmlformats.org/officeDocument/2006/relationships/image" Target="../media/image84.jpeg"/><Relationship Id="rId10" Type="http://schemas.openxmlformats.org/officeDocument/2006/relationships/image" Target="../media/image78.emf"/><Relationship Id="rId4" Type="http://schemas.openxmlformats.org/officeDocument/2006/relationships/audio" Target="../media/audio4.wav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8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5.bin"/><Relationship Id="rId3" Type="http://schemas.openxmlformats.org/officeDocument/2006/relationships/audio" Target="../media/audio2.wav"/><Relationship Id="rId7" Type="http://schemas.openxmlformats.org/officeDocument/2006/relationships/image" Target="../media/image31.emf"/><Relationship Id="rId12" Type="http://schemas.openxmlformats.org/officeDocument/2006/relationships/image" Target="../media/image78.emf"/><Relationship Id="rId17" Type="http://schemas.openxmlformats.org/officeDocument/2006/relationships/image" Target="../media/image80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12.png"/><Relationship Id="rId15" Type="http://schemas.openxmlformats.org/officeDocument/2006/relationships/image" Target="../media/image87.emf"/><Relationship Id="rId10" Type="http://schemas.openxmlformats.org/officeDocument/2006/relationships/oleObject" Target="../embeddings/oleObject13.bin"/><Relationship Id="rId4" Type="http://schemas.openxmlformats.org/officeDocument/2006/relationships/audio" Target="../media/audio1.wav"/><Relationship Id="rId9" Type="http://schemas.openxmlformats.org/officeDocument/2006/relationships/image" Target="../media/image86.emf"/><Relationship Id="rId1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89.emf"/><Relationship Id="rId3" Type="http://schemas.openxmlformats.org/officeDocument/2006/relationships/audio" Target="../media/audio2.wav"/><Relationship Id="rId21" Type="http://schemas.openxmlformats.org/officeDocument/2006/relationships/image" Target="../media/image92.emf"/><Relationship Id="rId7" Type="http://schemas.openxmlformats.org/officeDocument/2006/relationships/image" Target="../media/image79.emf"/><Relationship Id="rId12" Type="http://schemas.openxmlformats.org/officeDocument/2006/relationships/image" Target="../media/image78.emf"/><Relationship Id="rId17" Type="http://schemas.openxmlformats.org/officeDocument/2006/relationships/image" Target="../media/image8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7.emf"/><Relationship Id="rId20" Type="http://schemas.openxmlformats.org/officeDocument/2006/relationships/image" Target="../media/image91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jpeg"/><Relationship Id="rId11" Type="http://schemas.openxmlformats.org/officeDocument/2006/relationships/oleObject" Target="../embeddings/oleObject19.bin"/><Relationship Id="rId5" Type="http://schemas.openxmlformats.org/officeDocument/2006/relationships/audio" Target="../media/audio4.wav"/><Relationship Id="rId15" Type="http://schemas.openxmlformats.org/officeDocument/2006/relationships/oleObject" Target="../embeddings/oleObject22.bin"/><Relationship Id="rId23" Type="http://schemas.openxmlformats.org/officeDocument/2006/relationships/image" Target="../media/image88.emf"/><Relationship Id="rId10" Type="http://schemas.openxmlformats.org/officeDocument/2006/relationships/image" Target="../media/image31.emf"/><Relationship Id="rId19" Type="http://schemas.openxmlformats.org/officeDocument/2006/relationships/image" Target="../media/image90.e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8.bin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gif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13" Type="http://schemas.openxmlformats.org/officeDocument/2006/relationships/image" Target="../media/image130.jpeg"/><Relationship Id="rId3" Type="http://schemas.openxmlformats.org/officeDocument/2006/relationships/image" Target="../media/image120.jpeg"/><Relationship Id="rId7" Type="http://schemas.openxmlformats.org/officeDocument/2006/relationships/image" Target="../media/image124.jpeg"/><Relationship Id="rId12" Type="http://schemas.openxmlformats.org/officeDocument/2006/relationships/image" Target="../media/image12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8.jpeg"/><Relationship Id="rId5" Type="http://schemas.openxmlformats.org/officeDocument/2006/relationships/image" Target="../media/image122.jpeg"/><Relationship Id="rId10" Type="http://schemas.openxmlformats.org/officeDocument/2006/relationships/image" Target="../media/image127.jpeg"/><Relationship Id="rId4" Type="http://schemas.openxmlformats.org/officeDocument/2006/relationships/image" Target="../media/image121.jpeg"/><Relationship Id="rId9" Type="http://schemas.openxmlformats.org/officeDocument/2006/relationships/image" Target="../media/image126.jpeg"/><Relationship Id="rId14" Type="http://schemas.openxmlformats.org/officeDocument/2006/relationships/image" Target="../media/image1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jpe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12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jpeg"/><Relationship Id="rId11" Type="http://schemas.openxmlformats.org/officeDocument/2006/relationships/image" Target="../media/image146.png"/><Relationship Id="rId5" Type="http://schemas.openxmlformats.org/officeDocument/2006/relationships/image" Target="../media/image141.jpeg"/><Relationship Id="rId10" Type="http://schemas.openxmlformats.org/officeDocument/2006/relationships/hyperlink" Target="http://www.satways.net/" TargetMode="External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4.png"/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1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20" Type="http://schemas.openxmlformats.org/officeDocument/2006/relationships/oleObject" Target="../embeddings/oleObject3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1" Type="http://schemas.openxmlformats.org/officeDocument/2006/relationships/image" Target="../media/image39.png"/><Relationship Id="rId5" Type="http://schemas.openxmlformats.org/officeDocument/2006/relationships/image" Target="../media/image34.jpeg"/><Relationship Id="rId15" Type="http://schemas.openxmlformats.org/officeDocument/2006/relationships/image" Target="../media/image43.jpeg"/><Relationship Id="rId10" Type="http://schemas.openxmlformats.org/officeDocument/2006/relationships/image" Target="../media/image38.png"/><Relationship Id="rId19" Type="http://schemas.openxmlformats.org/officeDocument/2006/relationships/image" Target="../media/image45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77" name="Picture 85" descr="mikro plais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1588"/>
            <a:ext cx="3705225" cy="2565401"/>
          </a:xfrm>
          <a:prstGeom prst="rect">
            <a:avLst/>
          </a:prstGeom>
          <a:noFill/>
        </p:spPr>
      </p:pic>
      <p:sp>
        <p:nvSpPr>
          <p:cNvPr id="85079" name="Rectangle 87"/>
          <p:cNvSpPr>
            <a:spLocks noChangeArrowheads="1"/>
          </p:cNvSpPr>
          <p:nvPr/>
        </p:nvSpPr>
        <p:spPr bwMode="auto">
          <a:xfrm>
            <a:off x="971550" y="14288"/>
            <a:ext cx="5040313" cy="184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 i="1"/>
          </a:p>
          <a:p>
            <a:pPr algn="ctr"/>
            <a:endParaRPr lang="en-US" i="1">
              <a:solidFill>
                <a:srgbClr val="C40237"/>
              </a:solidFill>
            </a:endParaRPr>
          </a:p>
          <a:p>
            <a:pPr algn="ctr"/>
            <a:endParaRPr lang="el-GR" sz="1400" i="1"/>
          </a:p>
        </p:txBody>
      </p:sp>
      <p:pic>
        <p:nvPicPr>
          <p:cNvPr id="85069" name="Picture 77" descr="mikro plais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2600"/>
            <a:ext cx="3705225" cy="2565400"/>
          </a:xfrm>
          <a:prstGeom prst="rect">
            <a:avLst/>
          </a:prstGeom>
          <a:noFill/>
        </p:spPr>
      </p:pic>
      <p:pic>
        <p:nvPicPr>
          <p:cNvPr id="85064" name="Picture 72" descr="mikro plais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44675"/>
            <a:ext cx="3705225" cy="2457450"/>
          </a:xfrm>
          <a:prstGeom prst="rect">
            <a:avLst/>
          </a:prstGeom>
          <a:noFill/>
        </p:spPr>
      </p:pic>
      <p:pic>
        <p:nvPicPr>
          <p:cNvPr id="19" name="Picture 1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1124744"/>
            <a:ext cx="2522537" cy="266700"/>
          </a:xfrm>
          <a:prstGeom prst="rect">
            <a:avLst/>
          </a:prstGeom>
          <a:noFill/>
        </p:spPr>
      </p:pic>
      <p:sp>
        <p:nvSpPr>
          <p:cNvPr id="85017" name="Line 25"/>
          <p:cNvSpPr>
            <a:spLocks noChangeShapeType="1"/>
          </p:cNvSpPr>
          <p:nvPr/>
        </p:nvSpPr>
        <p:spPr bwMode="auto">
          <a:xfrm>
            <a:off x="2987675" y="1844675"/>
            <a:ext cx="0" cy="2447925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07" name="Line 15"/>
          <p:cNvSpPr>
            <a:spLocks noChangeShapeType="1"/>
          </p:cNvSpPr>
          <p:nvPr/>
        </p:nvSpPr>
        <p:spPr bwMode="auto">
          <a:xfrm>
            <a:off x="0" y="1844675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6021388" y="0"/>
            <a:ext cx="0" cy="685800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18" name="Line 26"/>
          <p:cNvSpPr>
            <a:spLocks noChangeShapeType="1"/>
          </p:cNvSpPr>
          <p:nvPr/>
        </p:nvSpPr>
        <p:spPr bwMode="auto">
          <a:xfrm>
            <a:off x="971550" y="-26988"/>
            <a:ext cx="0" cy="6884988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5085" name="Picture 93" descr="AVL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4088" y="0"/>
            <a:ext cx="3109912" cy="1822450"/>
          </a:xfrm>
          <a:prstGeom prst="rect">
            <a:avLst/>
          </a:prstGeom>
          <a:noFill/>
        </p:spPr>
      </p:pic>
      <p:pic>
        <p:nvPicPr>
          <p:cNvPr id="85087" name="Picture 95" descr="Wallpaper_Fire_1024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3075" y="1863725"/>
            <a:ext cx="2987675" cy="2414588"/>
          </a:xfrm>
          <a:prstGeom prst="rect">
            <a:avLst/>
          </a:prstGeom>
          <a:noFill/>
        </p:spPr>
      </p:pic>
      <p:pic>
        <p:nvPicPr>
          <p:cNvPr id="85091" name="Picture 99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1870075"/>
            <a:ext cx="97155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99" name="Picture 10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438" y="4302125"/>
            <a:ext cx="3103562" cy="2555875"/>
          </a:xfrm>
          <a:prstGeom prst="rect">
            <a:avLst/>
          </a:prstGeom>
          <a:noFill/>
        </p:spPr>
      </p:pic>
      <p:pic>
        <p:nvPicPr>
          <p:cNvPr id="85100" name="Picture 108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37263" y="1863725"/>
            <a:ext cx="3106737" cy="2414588"/>
          </a:xfrm>
          <a:prstGeom prst="rect">
            <a:avLst/>
          </a:prstGeom>
          <a:noFill/>
        </p:spPr>
      </p:pic>
      <p:sp>
        <p:nvSpPr>
          <p:cNvPr id="85008" name="Line 16"/>
          <p:cNvSpPr>
            <a:spLocks noChangeShapeType="1"/>
          </p:cNvSpPr>
          <p:nvPr/>
        </p:nvSpPr>
        <p:spPr bwMode="auto">
          <a:xfrm>
            <a:off x="0" y="4292600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78"/>
          <p:cNvSpPr>
            <a:spLocks noChangeArrowheads="1"/>
          </p:cNvSpPr>
          <p:nvPr/>
        </p:nvSpPr>
        <p:spPr bwMode="auto">
          <a:xfrm>
            <a:off x="981075" y="4292600"/>
            <a:ext cx="5019675" cy="256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b="1" i="1" dirty="0" smtClean="0"/>
          </a:p>
          <a:p>
            <a:pPr algn="ctr"/>
            <a:r>
              <a:rPr lang="en-US" sz="1600" b="1" i="1" dirty="0" smtClean="0"/>
              <a:t>Integrated Information System for </a:t>
            </a:r>
          </a:p>
          <a:p>
            <a:pPr algn="ctr"/>
            <a:r>
              <a:rPr lang="en-US" sz="1600" b="1" i="1" dirty="0" smtClean="0"/>
              <a:t>Mission Planning </a:t>
            </a:r>
          </a:p>
          <a:p>
            <a:pPr algn="ctr"/>
            <a:r>
              <a:rPr lang="en-US" sz="1600" b="1" i="1" dirty="0" smtClean="0"/>
              <a:t>and Forest Fires Crisis Management</a:t>
            </a:r>
            <a:endParaRPr lang="el-GR" sz="1600" b="1" i="1" dirty="0"/>
          </a:p>
          <a:p>
            <a:pPr algn="ctr"/>
            <a:endParaRPr lang="el-GR" sz="1400" b="1" dirty="0"/>
          </a:p>
          <a:p>
            <a:pPr algn="ctr"/>
            <a:r>
              <a:rPr lang="en-US" sz="1200" b="1" dirty="0" err="1" smtClean="0"/>
              <a:t>Antonis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Kostaridis</a:t>
            </a:r>
            <a:r>
              <a:rPr lang="en-GB" sz="1200" b="1" dirty="0" smtClean="0"/>
              <a:t> Dr.-</a:t>
            </a:r>
            <a:r>
              <a:rPr lang="en-GB" sz="1200" b="1" dirty="0" err="1" smtClean="0"/>
              <a:t>Ing</a:t>
            </a:r>
            <a:r>
              <a:rPr lang="en-GB" sz="1200" b="1" dirty="0" smtClean="0"/>
              <a:t>.</a:t>
            </a:r>
            <a:endParaRPr lang="el-GR" sz="1200" b="1" dirty="0"/>
          </a:p>
          <a:p>
            <a:pPr algn="ctr"/>
            <a:endParaRPr lang="en-US" sz="1200" b="1" dirty="0" smtClean="0"/>
          </a:p>
          <a:p>
            <a:pPr algn="ctr"/>
            <a:r>
              <a:rPr lang="en-US" sz="1200" b="1" dirty="0" smtClean="0"/>
              <a:t>CTO</a:t>
            </a:r>
            <a:r>
              <a:rPr lang="el-GR" sz="1200" b="1" dirty="0" smtClean="0"/>
              <a:t> </a:t>
            </a:r>
            <a:endParaRPr lang="el-GR" sz="1200" b="1" dirty="0"/>
          </a:p>
          <a:p>
            <a:pPr algn="ctr"/>
            <a:r>
              <a:rPr lang="en-GB" sz="1200" b="1" dirty="0"/>
              <a:t>SATWAYS LTD.</a:t>
            </a:r>
            <a:r>
              <a:rPr lang="el-GR" sz="1200" dirty="0"/>
              <a:t> </a:t>
            </a:r>
          </a:p>
        </p:txBody>
      </p:sp>
      <p:pic>
        <p:nvPicPr>
          <p:cNvPr id="84995" name="Picture 3" descr="logo_transparent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404664"/>
            <a:ext cx="2665413" cy="7699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35496" y="900472"/>
            <a:ext cx="4572000" cy="12249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17375E"/>
                </a:solidFill>
                <a:latin typeface="Myriad Pro" pitchFamily="34" charset="0"/>
              </a:rPr>
              <a:t>Forest Fire Spread Simulation</a:t>
            </a:r>
            <a:endParaRPr lang="en-GB" sz="1600" dirty="0" smtClean="0">
              <a:solidFill>
                <a:srgbClr val="17375E"/>
              </a:solidFill>
              <a:latin typeface="Myriad Pro" pitchFamily="34" charset="0"/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17375E"/>
                </a:solidFill>
                <a:latin typeface="Myriad Pro" pitchFamily="34" charset="0"/>
              </a:rPr>
              <a:t>Optimum Spatial Distribution of Resources</a:t>
            </a:r>
            <a:endParaRPr lang="en-GB" sz="1600" dirty="0" smtClean="0">
              <a:solidFill>
                <a:srgbClr val="17375E"/>
              </a:solidFill>
              <a:latin typeface="Myriad Pro" pitchFamily="34" charset="0"/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17375E"/>
                </a:solidFill>
                <a:latin typeface="Myriad Pro" pitchFamily="34" charset="0"/>
              </a:rPr>
              <a:t> Emergency Routing</a:t>
            </a:r>
            <a:endParaRPr lang="el-GR" sz="1600" dirty="0" smtClean="0">
              <a:solidFill>
                <a:srgbClr val="17375E"/>
              </a:solidFill>
              <a:latin typeface="Myriad Pro" pitchFamily="34" charset="0"/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17375E"/>
                </a:solidFill>
                <a:latin typeface="Myriad Pro" pitchFamily="34" charset="0"/>
              </a:rPr>
              <a:t> Evacuation Risk</a:t>
            </a:r>
            <a:endParaRPr lang="en-US" sz="1600" dirty="0">
              <a:solidFill>
                <a:srgbClr val="17375E"/>
              </a:solidFill>
              <a:latin typeface="Myriad Pro" pitchFamily="34" charset="0"/>
            </a:endParaRPr>
          </a:p>
        </p:txBody>
      </p:sp>
      <p:pic>
        <p:nvPicPr>
          <p:cNvPr id="19" name="Picture 53" descr="fsc_primecent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409" y="1022995"/>
            <a:ext cx="666750" cy="1397000"/>
          </a:xfrm>
          <a:prstGeom prst="rect">
            <a:avLst/>
          </a:prstGeom>
          <a:noFill/>
        </p:spPr>
      </p:pic>
      <p:grpSp>
        <p:nvGrpSpPr>
          <p:cNvPr id="20" name="Group 58"/>
          <p:cNvGrpSpPr>
            <a:grpSpLocks/>
          </p:cNvGrpSpPr>
          <p:nvPr/>
        </p:nvGrpSpPr>
        <p:grpSpPr bwMode="auto">
          <a:xfrm>
            <a:off x="7517259" y="980133"/>
            <a:ext cx="647700" cy="288925"/>
            <a:chOff x="884" y="527"/>
            <a:chExt cx="771" cy="182"/>
          </a:xfrm>
        </p:grpSpPr>
        <p:sp>
          <p:nvSpPr>
            <p:cNvPr id="23" name="Line 59"/>
            <p:cNvSpPr>
              <a:spLocks noChangeShapeType="1"/>
            </p:cNvSpPr>
            <p:nvPr/>
          </p:nvSpPr>
          <p:spPr bwMode="auto">
            <a:xfrm flipV="1">
              <a:off x="884" y="527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Line 60"/>
            <p:cNvSpPr>
              <a:spLocks noChangeShapeType="1"/>
            </p:cNvSpPr>
            <p:nvPr/>
          </p:nvSpPr>
          <p:spPr bwMode="auto">
            <a:xfrm>
              <a:off x="1156" y="52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1" name="Text Box 61"/>
          <p:cNvSpPr txBox="1">
            <a:spLocks noChangeArrowheads="1"/>
          </p:cNvSpPr>
          <p:nvPr/>
        </p:nvSpPr>
        <p:spPr bwMode="auto">
          <a:xfrm>
            <a:off x="7558969" y="703729"/>
            <a:ext cx="10454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 dirty="0" smtClean="0"/>
              <a:t>Data Center</a:t>
            </a:r>
            <a:endParaRPr lang="el-GR" sz="1200" b="1" i="1" dirty="0"/>
          </a:p>
        </p:txBody>
      </p:sp>
      <p:grpSp>
        <p:nvGrpSpPr>
          <p:cNvPr id="25" name="Group 140"/>
          <p:cNvGrpSpPr>
            <a:grpSpLocks/>
          </p:cNvGrpSpPr>
          <p:nvPr/>
        </p:nvGrpSpPr>
        <p:grpSpPr bwMode="auto">
          <a:xfrm>
            <a:off x="7787137" y="1210320"/>
            <a:ext cx="1108075" cy="1498600"/>
            <a:chOff x="4967" y="1307"/>
            <a:chExt cx="698" cy="944"/>
          </a:xfrm>
        </p:grpSpPr>
        <p:sp>
          <p:nvSpPr>
            <p:cNvPr id="26" name="Line 115"/>
            <p:cNvSpPr>
              <a:spLocks noChangeShapeType="1"/>
            </p:cNvSpPr>
            <p:nvPr/>
          </p:nvSpPr>
          <p:spPr bwMode="auto">
            <a:xfrm>
              <a:off x="4967" y="1616"/>
              <a:ext cx="3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Line 116"/>
            <p:cNvSpPr>
              <a:spLocks noChangeShapeType="1"/>
            </p:cNvSpPr>
            <p:nvPr/>
          </p:nvSpPr>
          <p:spPr bwMode="auto">
            <a:xfrm>
              <a:off x="4967" y="1842"/>
              <a:ext cx="3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Line 117"/>
            <p:cNvSpPr>
              <a:spLocks noChangeShapeType="1"/>
            </p:cNvSpPr>
            <p:nvPr/>
          </p:nvSpPr>
          <p:spPr bwMode="auto">
            <a:xfrm>
              <a:off x="4967" y="2000"/>
              <a:ext cx="317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Text Box 118"/>
            <p:cNvSpPr txBox="1">
              <a:spLocks noChangeArrowheads="1"/>
            </p:cNvSpPr>
            <p:nvPr/>
          </p:nvSpPr>
          <p:spPr bwMode="auto">
            <a:xfrm>
              <a:off x="5293" y="1307"/>
              <a:ext cx="32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i="1" dirty="0" smtClean="0"/>
                <a:t>Data</a:t>
              </a:r>
              <a:endParaRPr lang="el-GR" sz="1200" b="1" i="1" dirty="0"/>
            </a:p>
          </p:txBody>
        </p:sp>
        <p:pic>
          <p:nvPicPr>
            <p:cNvPr id="30" name="Picture 12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1480"/>
              <a:ext cx="381" cy="243"/>
            </a:xfrm>
            <a:prstGeom prst="rect">
              <a:avLst/>
            </a:prstGeom>
            <a:noFill/>
          </p:spPr>
        </p:pic>
        <p:pic>
          <p:nvPicPr>
            <p:cNvPr id="31" name="Picture 12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1736"/>
              <a:ext cx="381" cy="243"/>
            </a:xfrm>
            <a:prstGeom prst="rect">
              <a:avLst/>
            </a:prstGeom>
            <a:noFill/>
          </p:spPr>
        </p:pic>
        <p:pic>
          <p:nvPicPr>
            <p:cNvPr id="32" name="Picture 12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2008"/>
              <a:ext cx="381" cy="243"/>
            </a:xfrm>
            <a:prstGeom prst="rect">
              <a:avLst/>
            </a:prstGeom>
            <a:noFill/>
          </p:spPr>
        </p:pic>
      </p:grpSp>
      <p:sp>
        <p:nvSpPr>
          <p:cNvPr id="35" name="Rectangle 34"/>
          <p:cNvSpPr/>
          <p:nvPr/>
        </p:nvSpPr>
        <p:spPr>
          <a:xfrm>
            <a:off x="5278363" y="836712"/>
            <a:ext cx="1656184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OptumSIM</a:t>
            </a:r>
            <a:endParaRPr lang="el-GR" sz="1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78363" y="1196752"/>
            <a:ext cx="1656184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OptumRoute</a:t>
            </a:r>
            <a:endParaRPr lang="el-GR" sz="1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78363" y="1556792"/>
            <a:ext cx="1656184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OptumLoc</a:t>
            </a:r>
            <a:endParaRPr lang="el-GR" sz="1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78363" y="1916832"/>
            <a:ext cx="1656184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OptumRisk</a:t>
            </a:r>
            <a:endParaRPr lang="el-GR" sz="1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372200" y="3429000"/>
            <a:ext cx="216024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S.A.F.E.R.</a:t>
            </a:r>
            <a:endParaRPr lang="el-G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" name="Picture 7" descr="Untitled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41" name="Line 8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34925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AutoTrack</a:t>
            </a:r>
            <a:r>
              <a:rPr lang="en-US" b="1" baseline="30000">
                <a:solidFill>
                  <a:schemeClr val="bg1"/>
                </a:solidFill>
              </a:rPr>
              <a:t>TM </a:t>
            </a:r>
            <a:r>
              <a:rPr lang="en-US" b="1">
                <a:solidFill>
                  <a:schemeClr val="bg1"/>
                </a:solidFill>
              </a:rPr>
              <a:t>FFIMS</a:t>
            </a:r>
            <a:endParaRPr lang="el-GR" b="1">
              <a:solidFill>
                <a:schemeClr val="bg1"/>
              </a:solidFill>
            </a:endParaRPr>
          </a:p>
        </p:txBody>
      </p:sp>
      <p:pic>
        <p:nvPicPr>
          <p:cNvPr id="43" name="Picture 10" descr="Untitled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44" name="Line 11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cxnSp>
        <p:nvCxnSpPr>
          <p:cNvPr id="47" name="Straight Connector 46"/>
          <p:cNvCxnSpPr/>
          <p:nvPr/>
        </p:nvCxnSpPr>
        <p:spPr>
          <a:xfrm>
            <a:off x="6921723" y="980728"/>
            <a:ext cx="216024" cy="28803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921723" y="1268760"/>
            <a:ext cx="216024" cy="28803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921723" y="1628800"/>
            <a:ext cx="216024" cy="28803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921723" y="1988840"/>
            <a:ext cx="216024" cy="28803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119489" y="90872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Oval 53"/>
          <p:cNvSpPr/>
          <p:nvPr/>
        </p:nvSpPr>
        <p:spPr>
          <a:xfrm>
            <a:off x="5109960" y="126876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Oval 54"/>
          <p:cNvSpPr/>
          <p:nvPr/>
        </p:nvSpPr>
        <p:spPr>
          <a:xfrm>
            <a:off x="5109964" y="16288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Oval 55"/>
          <p:cNvSpPr/>
          <p:nvPr/>
        </p:nvSpPr>
        <p:spPr>
          <a:xfrm>
            <a:off x="5124822" y="19888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8" name="Straight Connector 57"/>
          <p:cNvCxnSpPr>
            <a:stCxn id="53" idx="2"/>
          </p:cNvCxnSpPr>
          <p:nvPr/>
        </p:nvCxnSpPr>
        <p:spPr>
          <a:xfrm rot="10800000">
            <a:off x="3851921" y="980728"/>
            <a:ext cx="12675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2735796" y="209685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3851920" y="134076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5" idx="2"/>
          </p:cNvCxnSpPr>
          <p:nvPr/>
        </p:nvCxnSpPr>
        <p:spPr>
          <a:xfrm rot="10800000" flipV="1">
            <a:off x="3838204" y="1700807"/>
            <a:ext cx="12717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6" idx="2"/>
          </p:cNvCxnSpPr>
          <p:nvPr/>
        </p:nvCxnSpPr>
        <p:spPr>
          <a:xfrm rot="10800000">
            <a:off x="3838204" y="2060848"/>
            <a:ext cx="12866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 rot="16200000">
            <a:off x="3400129" y="2512638"/>
            <a:ext cx="1180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Web Services</a:t>
            </a:r>
            <a:endParaRPr lang="el-GR" sz="1200" b="1" i="1" dirty="0"/>
          </a:p>
        </p:txBody>
      </p:sp>
      <p:sp>
        <p:nvSpPr>
          <p:cNvPr id="75" name="Rectangle 74"/>
          <p:cNvSpPr/>
          <p:nvPr/>
        </p:nvSpPr>
        <p:spPr>
          <a:xfrm>
            <a:off x="5903640" y="3789040"/>
            <a:ext cx="324036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17375E"/>
                </a:solidFill>
                <a:latin typeface="Myriad Pro" pitchFamily="34" charset="0"/>
              </a:rPr>
              <a:t>Incident / Crisis Management</a:t>
            </a:r>
            <a:endParaRPr lang="el-GR" sz="1400" dirty="0" smtClean="0">
              <a:solidFill>
                <a:srgbClr val="17375E"/>
              </a:solidFill>
              <a:latin typeface="Myriad Pro" pitchFamily="34" charset="0"/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17375E"/>
                </a:solidFill>
                <a:latin typeface="Myriad Pro" pitchFamily="34" charset="0"/>
              </a:rPr>
              <a:t>Operational Resource Management</a:t>
            </a: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17375E"/>
                </a:solidFill>
                <a:latin typeface="Myriad Pro" pitchFamily="34" charset="0"/>
              </a:rPr>
              <a:t>Resource Tracking</a:t>
            </a: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17375E"/>
                </a:solidFill>
                <a:latin typeface="Myriad Pro" pitchFamily="34" charset="0"/>
              </a:rPr>
              <a:t>Resource Notifications &amp; Dispatching</a:t>
            </a: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17375E"/>
                </a:solidFill>
                <a:latin typeface="Myriad Pro" pitchFamily="34" charset="0"/>
              </a:rPr>
              <a:t>Mission Planning</a:t>
            </a: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17375E"/>
                </a:solidFill>
                <a:latin typeface="Myriad Pro" pitchFamily="34" charset="0"/>
              </a:rPr>
              <a:t>End user collaboration tools</a:t>
            </a:r>
            <a:endParaRPr lang="el-GR" sz="1400" dirty="0" smtClean="0">
              <a:solidFill>
                <a:srgbClr val="17375E"/>
              </a:solidFill>
              <a:latin typeface="Myriad Pro" pitchFamily="34" charset="0"/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17375E"/>
                </a:solidFill>
                <a:latin typeface="Myriad Pro" pitchFamily="34" charset="0"/>
              </a:rPr>
              <a:t>3D streaming GIS engine</a:t>
            </a:r>
            <a:endParaRPr lang="en-US" sz="1400" dirty="0">
              <a:solidFill>
                <a:srgbClr val="17375E"/>
              </a:solidFill>
              <a:latin typeface="Myriad Pro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187624" y="3140968"/>
            <a:ext cx="4038600" cy="2871391"/>
            <a:chOff x="1187624" y="3140968"/>
            <a:chExt cx="4038600" cy="2871391"/>
          </a:xfrm>
        </p:grpSpPr>
        <p:graphicFrame>
          <p:nvGraphicFramePr>
            <p:cNvPr id="8" name="Object 11"/>
            <p:cNvGraphicFramePr>
              <a:graphicFrameLocks noChangeAspect="1"/>
            </p:cNvGraphicFramePr>
            <p:nvPr/>
          </p:nvGraphicFramePr>
          <p:xfrm>
            <a:off x="1187624" y="4293096"/>
            <a:ext cx="4038600" cy="171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9925" name="Visio" r:id="rId6" imgW="9463405" imgH="4029393" progId="Visio.Drawing.11">
                    <p:embed/>
                  </p:oleObj>
                </mc:Choice>
                <mc:Fallback>
                  <p:oleObj name="Visio" r:id="rId6" imgW="9463405" imgH="4029393" progId="Visio.Drawing.11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624" y="4293096"/>
                          <a:ext cx="4038600" cy="1719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49928" name="Picture 8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3140968"/>
              <a:ext cx="3747114" cy="2222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3" name="Straight Connector 82"/>
          <p:cNvCxnSpPr/>
          <p:nvPr/>
        </p:nvCxnSpPr>
        <p:spPr>
          <a:xfrm rot="10800000">
            <a:off x="4427984" y="3501008"/>
            <a:ext cx="1929358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179512" y="548680"/>
            <a:ext cx="3384376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Mission Planning Algorithms</a:t>
            </a:r>
            <a:endParaRPr lang="el-GR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7" name="Picture 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1124744"/>
            <a:ext cx="838200" cy="781050"/>
          </a:xfrm>
          <a:prstGeom prst="rect">
            <a:avLst/>
          </a:prstGeom>
          <a:noFill/>
        </p:spPr>
      </p:pic>
      <p:cxnSp>
        <p:nvCxnSpPr>
          <p:cNvPr id="99" name="Straight Connector 98"/>
          <p:cNvCxnSpPr>
            <a:stCxn id="19" idx="2"/>
          </p:cNvCxnSpPr>
          <p:nvPr/>
        </p:nvCxnSpPr>
        <p:spPr>
          <a:xfrm rot="5400000">
            <a:off x="6921550" y="2878757"/>
            <a:ext cx="936997" cy="19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121"/>
          <p:cNvSpPr txBox="1">
            <a:spLocks noChangeArrowheads="1"/>
          </p:cNvSpPr>
          <p:nvPr/>
        </p:nvSpPr>
        <p:spPr bwMode="auto">
          <a:xfrm>
            <a:off x="2843213" y="3810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The deployed system at </a:t>
            </a:r>
            <a:r>
              <a:rPr lang="en-US" b="1" dirty="0" err="1" smtClean="0">
                <a:solidFill>
                  <a:schemeClr val="bg1"/>
                </a:solidFill>
              </a:rPr>
              <a:t>Messinia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21" grpId="0"/>
      <p:bldP spid="35" grpId="0" animBg="1"/>
      <p:bldP spid="36" grpId="0" animBg="1"/>
      <p:bldP spid="37" grpId="0" animBg="1"/>
      <p:bldP spid="38" grpId="0" animBg="1"/>
      <p:bldP spid="39" grpId="0" animBg="1"/>
      <p:bldP spid="53" grpId="0" animBg="1"/>
      <p:bldP spid="54" grpId="0" animBg="1"/>
      <p:bldP spid="55" grpId="0" animBg="1"/>
      <p:bldP spid="56" grpId="0" animBg="1"/>
      <p:bldP spid="67" grpId="0"/>
      <p:bldP spid="75" grpId="0"/>
      <p:bldP spid="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9915" y="341213"/>
            <a:ext cx="8964613" cy="1071563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818FC1"/>
                </a:solidFill>
                <a:latin typeface="Myriad Pro" pitchFamily="34" charset="0"/>
              </a:rPr>
              <a:t>What is</a:t>
            </a:r>
            <a:r>
              <a:rPr lang="el-GR" sz="2400" b="1" dirty="0" smtClean="0">
                <a:solidFill>
                  <a:srgbClr val="818FC1"/>
                </a:solidFill>
                <a:latin typeface="Myriad Pro" pitchFamily="34" charset="0"/>
              </a:rPr>
              <a:t> </a:t>
            </a:r>
            <a:r>
              <a:rPr lang="en-US" sz="2400" b="1" dirty="0" smtClean="0">
                <a:solidFill>
                  <a:srgbClr val="818FC1"/>
                </a:solidFill>
                <a:latin typeface="Myriad Pro" pitchFamily="34" charset="0"/>
              </a:rPr>
              <a:t>S.A.F.E.R.?</a:t>
            </a:r>
            <a:endParaRPr lang="el-GR" sz="24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0825" y="1165225"/>
            <a:ext cx="8643938" cy="51435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1600" dirty="0" smtClean="0">
                <a:latin typeface="Myriad Pro" pitchFamily="34" charset="0"/>
              </a:rPr>
              <a:t>…a modular software system for Collaborative Natural Hazards Crisis Management, Decision Support and Mission Planning</a:t>
            </a:r>
            <a:endParaRPr lang="en-US" sz="1600" dirty="0">
              <a:latin typeface="Myriad Pro" pitchFamily="34" charset="0"/>
            </a:endParaRPr>
          </a:p>
          <a:p>
            <a:pPr marL="0" indent="0">
              <a:buFontTx/>
              <a:buNone/>
            </a:pPr>
            <a:endParaRPr lang="en-US" sz="1050" dirty="0" smtClean="0">
              <a:latin typeface="Myriad Pro" pitchFamily="34" charset="0"/>
            </a:endParaRPr>
          </a:p>
          <a:p>
            <a:pPr marL="0" indent="0">
              <a:buFontTx/>
              <a:buNone/>
            </a:pPr>
            <a:r>
              <a:rPr lang="en-US" sz="1600" dirty="0" smtClean="0">
                <a:latin typeface="Myriad Pro" pitchFamily="34" charset="0"/>
              </a:rPr>
              <a:t>…provides all the tools for Multi-agency incident and resource management (RMS/CAD) by mapping the operations and hierarchical structure of each involved organization into the business workflow </a:t>
            </a:r>
          </a:p>
          <a:p>
            <a:pPr marL="0" indent="0">
              <a:buFontTx/>
              <a:buNone/>
            </a:pPr>
            <a:endParaRPr lang="en-US" sz="1050" dirty="0">
              <a:latin typeface="Myriad Pro" pitchFamily="34" charset="0"/>
            </a:endParaRPr>
          </a:p>
          <a:p>
            <a:pPr marL="0" indent="0">
              <a:buFontTx/>
              <a:buNone/>
            </a:pPr>
            <a:r>
              <a:rPr lang="en-US" sz="1600" dirty="0">
                <a:latin typeface="Myriad Pro" pitchFamily="34" charset="0"/>
              </a:rPr>
              <a:t>… </a:t>
            </a:r>
            <a:r>
              <a:rPr lang="en-US" sz="1600" dirty="0" smtClean="0">
                <a:latin typeface="Myriad Pro" pitchFamily="34" charset="0"/>
              </a:rPr>
              <a:t>integrates various communications systems (PBXs, TETRA, VHF, </a:t>
            </a:r>
            <a:r>
              <a:rPr lang="en-US" sz="1600" dirty="0" err="1" smtClean="0">
                <a:latin typeface="Myriad Pro" pitchFamily="34" charset="0"/>
              </a:rPr>
              <a:t>Satcom</a:t>
            </a:r>
            <a:r>
              <a:rPr lang="en-US" sz="1600" dirty="0" smtClean="0">
                <a:latin typeface="Myriad Pro" pitchFamily="34" charset="0"/>
              </a:rPr>
              <a:t>) and mobile data terminals for call handling, notifications and resource alarming</a:t>
            </a:r>
            <a:endParaRPr lang="en-US" sz="1600" dirty="0">
              <a:latin typeface="Myriad Pro" pitchFamily="34" charset="0"/>
            </a:endParaRPr>
          </a:p>
          <a:p>
            <a:pPr marL="0" indent="0">
              <a:buFontTx/>
              <a:buNone/>
            </a:pPr>
            <a:endParaRPr lang="en-US" sz="1050" dirty="0">
              <a:latin typeface="Myriad Pro" pitchFamily="34" charset="0"/>
            </a:endParaRPr>
          </a:p>
          <a:p>
            <a:pPr marL="0" indent="0">
              <a:buFontTx/>
              <a:buNone/>
            </a:pPr>
            <a:r>
              <a:rPr lang="en-US" sz="1600" dirty="0" smtClean="0">
                <a:latin typeface="Myriad Pro" pitchFamily="34" charset="0"/>
              </a:rPr>
              <a:t>…provides a GIS based Collaboration platform </a:t>
            </a:r>
            <a:endParaRPr lang="en-US" sz="1600" dirty="0">
              <a:latin typeface="Myriad Pro" pitchFamily="34" charset="0"/>
            </a:endParaRPr>
          </a:p>
          <a:p>
            <a:pPr marL="0" indent="0">
              <a:buFontTx/>
              <a:buNone/>
            </a:pPr>
            <a:endParaRPr lang="en-US" sz="1400" dirty="0">
              <a:latin typeface="Myriad Pro" pitchFamily="34" charset="0"/>
            </a:endParaRPr>
          </a:p>
          <a:p>
            <a:pPr marL="0" indent="0">
              <a:buFontTx/>
              <a:buNone/>
            </a:pPr>
            <a:r>
              <a:rPr lang="en-US" sz="1600" dirty="0" smtClean="0">
                <a:latin typeface="Myriad Pro" pitchFamily="34" charset="0"/>
              </a:rPr>
              <a:t>…integrates efficiently various natural hazards simulation algorithms for mission planning and decision support. </a:t>
            </a:r>
            <a:endParaRPr lang="en-US" sz="1600" dirty="0">
              <a:latin typeface="Myriad Pro" pitchFamily="34" charset="0"/>
            </a:endParaRPr>
          </a:p>
        </p:txBody>
      </p:sp>
      <p:pic>
        <p:nvPicPr>
          <p:cNvPr id="622596" name="Picture 4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622597" name="Line 5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797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797697" name="Picture 1" descr="iStock_000002516355SmallWithImag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646" y="4566623"/>
            <a:ext cx="5613276" cy="1880264"/>
          </a:xfrm>
          <a:prstGeom prst="rect">
            <a:avLst/>
          </a:prstGeom>
          <a:noFill/>
        </p:spPr>
      </p:pic>
      <p:sp>
        <p:nvSpPr>
          <p:cNvPr id="9" name="Text Box 121"/>
          <p:cNvSpPr txBox="1">
            <a:spLocks noChangeArrowheads="1"/>
          </p:cNvSpPr>
          <p:nvPr/>
        </p:nvSpPr>
        <p:spPr bwMode="auto">
          <a:xfrm>
            <a:off x="2843213" y="3810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S.A.F.E.R.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4925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AutoTrack</a:t>
            </a:r>
            <a:r>
              <a:rPr lang="en-US" baseline="30000">
                <a:solidFill>
                  <a:schemeClr val="bg1"/>
                </a:solidFill>
              </a:rPr>
              <a:t>TM </a:t>
            </a:r>
            <a:r>
              <a:rPr lang="en-US">
                <a:solidFill>
                  <a:schemeClr val="bg1"/>
                </a:solidFill>
              </a:rPr>
              <a:t>FFIMS</a:t>
            </a:r>
            <a:endParaRPr lang="el-GR">
              <a:solidFill>
                <a:schemeClr val="bg1"/>
              </a:solidFill>
            </a:endParaRPr>
          </a:p>
        </p:txBody>
      </p:sp>
      <p:pic>
        <p:nvPicPr>
          <p:cNvPr id="7173" name="Picture 5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6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196752"/>
            <a:ext cx="8424862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/>
          </p:cNvSpPr>
          <p:nvPr/>
        </p:nvSpPr>
        <p:spPr bwMode="auto">
          <a:xfrm>
            <a:off x="428625" y="341214"/>
            <a:ext cx="86439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sz="2400" b="1" dirty="0">
                <a:solidFill>
                  <a:srgbClr val="818FC1"/>
                </a:solidFill>
                <a:latin typeface="Myriad Pro" pitchFamily="34" charset="0"/>
              </a:rPr>
              <a:t>S.A.F.E.R</a:t>
            </a:r>
            <a:r>
              <a:rPr lang="en-GB" sz="2400" b="1" dirty="0" smtClean="0">
                <a:solidFill>
                  <a:srgbClr val="818FC1"/>
                </a:solidFill>
                <a:latin typeface="Myriad Pro" pitchFamily="34" charset="0"/>
              </a:rPr>
              <a:t>. Modules </a:t>
            </a:r>
            <a:endParaRPr lang="el-GR" sz="24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843213" y="3810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Logical Architecture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4" descr="ENGAGE Architectu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0988" y="1430338"/>
            <a:ext cx="6908800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0451" name="Picture 5" descr="Untitled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0452" name="Line 6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00454" name="Picture 8" descr="netstar-pro_b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724400"/>
            <a:ext cx="113982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0455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1795462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00456" name="Object 11"/>
          <p:cNvGraphicFramePr>
            <a:graphicFrameLocks noChangeAspect="1"/>
          </p:cNvGraphicFramePr>
          <p:nvPr/>
        </p:nvGraphicFramePr>
        <p:xfrm>
          <a:off x="3924300" y="522288"/>
          <a:ext cx="1712913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37" name="Visio" r:id="rId7" imgW="3715731" imgH="3022836" progId="Visio.Drawing.11">
                  <p:embed/>
                </p:oleObj>
              </mc:Choice>
              <mc:Fallback>
                <p:oleObj name="Visio" r:id="rId7" imgW="3715731" imgH="3022836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22288"/>
                        <a:ext cx="1712913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0457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92150"/>
            <a:ext cx="201771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0458" name="Picture 1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113" y="2708275"/>
            <a:ext cx="1460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0459" name="Text Box 14"/>
          <p:cNvSpPr txBox="1">
            <a:spLocks noChangeArrowheads="1"/>
          </p:cNvSpPr>
          <p:nvPr/>
        </p:nvSpPr>
        <p:spPr bwMode="auto">
          <a:xfrm>
            <a:off x="2028825" y="5972175"/>
            <a:ext cx="96678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800" b="0"/>
              <a:t>S.A.F.E.R.  CAD </a:t>
            </a:r>
          </a:p>
          <a:p>
            <a:pPr algn="ctr"/>
            <a:r>
              <a:rPr lang="en-GB" sz="800" b="0"/>
              <a:t>Server</a:t>
            </a:r>
            <a:endParaRPr lang="el-GR" sz="800" b="0"/>
          </a:p>
        </p:txBody>
      </p:sp>
      <p:sp>
        <p:nvSpPr>
          <p:cNvPr id="1000460" name="Text Box 15"/>
          <p:cNvSpPr txBox="1">
            <a:spLocks noChangeArrowheads="1"/>
          </p:cNvSpPr>
          <p:nvPr/>
        </p:nvSpPr>
        <p:spPr bwMode="auto">
          <a:xfrm>
            <a:off x="3046413" y="5972175"/>
            <a:ext cx="7239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800" b="0"/>
              <a:t>S.A.F.E.R.  </a:t>
            </a:r>
            <a:endParaRPr lang="el-GR" sz="800" b="0"/>
          </a:p>
          <a:p>
            <a:pPr algn="ctr"/>
            <a:r>
              <a:rPr lang="en-GB" sz="800" b="0"/>
              <a:t>AVL Server</a:t>
            </a:r>
            <a:endParaRPr lang="el-GR" sz="800" b="0"/>
          </a:p>
        </p:txBody>
      </p:sp>
      <p:sp>
        <p:nvSpPr>
          <p:cNvPr id="1000461" name="Text Box 16"/>
          <p:cNvSpPr txBox="1">
            <a:spLocks noChangeArrowheads="1"/>
          </p:cNvSpPr>
          <p:nvPr/>
        </p:nvSpPr>
        <p:spPr bwMode="auto">
          <a:xfrm>
            <a:off x="3703638" y="5972175"/>
            <a:ext cx="105251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800" b="0"/>
              <a:t>S.A.F.E.R.  Mobile </a:t>
            </a:r>
          </a:p>
          <a:p>
            <a:pPr algn="ctr"/>
            <a:r>
              <a:rPr lang="en-GB" sz="800" b="0"/>
              <a:t>Server</a:t>
            </a:r>
            <a:endParaRPr lang="el-GR" sz="800" b="0"/>
          </a:p>
        </p:txBody>
      </p:sp>
      <p:sp>
        <p:nvSpPr>
          <p:cNvPr id="1000462" name="Text Box 17"/>
          <p:cNvSpPr txBox="1">
            <a:spLocks noChangeArrowheads="1"/>
          </p:cNvSpPr>
          <p:nvPr/>
        </p:nvSpPr>
        <p:spPr bwMode="auto">
          <a:xfrm>
            <a:off x="728663" y="5876925"/>
            <a:ext cx="693737" cy="214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 b="0"/>
              <a:t>Call Center</a:t>
            </a:r>
            <a:endParaRPr lang="el-GR" sz="800" b="0"/>
          </a:p>
        </p:txBody>
      </p:sp>
      <p:sp>
        <p:nvSpPr>
          <p:cNvPr id="1000463" name="Line 18"/>
          <p:cNvSpPr>
            <a:spLocks noChangeShapeType="1"/>
          </p:cNvSpPr>
          <p:nvPr/>
        </p:nvSpPr>
        <p:spPr bwMode="auto">
          <a:xfrm>
            <a:off x="1692275" y="4868863"/>
            <a:ext cx="576263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0464" name="Line 19"/>
          <p:cNvSpPr>
            <a:spLocks noChangeShapeType="1"/>
          </p:cNvSpPr>
          <p:nvPr/>
        </p:nvSpPr>
        <p:spPr bwMode="auto">
          <a:xfrm flipV="1">
            <a:off x="2268538" y="3933825"/>
            <a:ext cx="0" cy="935038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0465" name="Line 20"/>
          <p:cNvSpPr>
            <a:spLocks noChangeShapeType="1"/>
          </p:cNvSpPr>
          <p:nvPr/>
        </p:nvSpPr>
        <p:spPr bwMode="auto">
          <a:xfrm>
            <a:off x="2268538" y="3933825"/>
            <a:ext cx="6477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0466" name="Line 21"/>
          <p:cNvSpPr>
            <a:spLocks noChangeShapeType="1"/>
          </p:cNvSpPr>
          <p:nvPr/>
        </p:nvSpPr>
        <p:spPr bwMode="auto">
          <a:xfrm flipV="1">
            <a:off x="3059113" y="3500438"/>
            <a:ext cx="0" cy="433387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0467" name="Line 22"/>
          <p:cNvSpPr>
            <a:spLocks noChangeShapeType="1"/>
          </p:cNvSpPr>
          <p:nvPr/>
        </p:nvSpPr>
        <p:spPr bwMode="auto">
          <a:xfrm flipH="1">
            <a:off x="1979613" y="3500438"/>
            <a:ext cx="10795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0468" name="Text Box 23"/>
          <p:cNvSpPr txBox="1">
            <a:spLocks noChangeArrowheads="1"/>
          </p:cNvSpPr>
          <p:nvPr/>
        </p:nvSpPr>
        <p:spPr bwMode="auto">
          <a:xfrm>
            <a:off x="804863" y="2422525"/>
            <a:ext cx="671512" cy="214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800" b="0" dirty="0"/>
              <a:t>Video Wall</a:t>
            </a:r>
            <a:endParaRPr lang="el-GR" sz="800" b="0" dirty="0"/>
          </a:p>
        </p:txBody>
      </p:sp>
      <p:sp>
        <p:nvSpPr>
          <p:cNvPr id="1000469" name="Text Box 24"/>
          <p:cNvSpPr txBox="1">
            <a:spLocks noChangeArrowheads="1"/>
          </p:cNvSpPr>
          <p:nvPr/>
        </p:nvSpPr>
        <p:spPr bwMode="auto">
          <a:xfrm>
            <a:off x="7812088" y="3716338"/>
            <a:ext cx="728662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 b="0"/>
              <a:t>Mobile Data</a:t>
            </a:r>
            <a:endParaRPr lang="el-GR" sz="800" b="0"/>
          </a:p>
        </p:txBody>
      </p:sp>
      <p:sp>
        <p:nvSpPr>
          <p:cNvPr id="1000470" name="Text Box 25"/>
          <p:cNvSpPr txBox="1">
            <a:spLocks noChangeArrowheads="1"/>
          </p:cNvSpPr>
          <p:nvPr/>
        </p:nvSpPr>
        <p:spPr bwMode="auto">
          <a:xfrm>
            <a:off x="1985963" y="2636838"/>
            <a:ext cx="8572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00" b="0"/>
              <a:t>S.A.F.E.R. </a:t>
            </a:r>
          </a:p>
          <a:p>
            <a:pPr algn="ctr"/>
            <a:r>
              <a:rPr lang="en-GB" sz="800" b="0"/>
              <a:t>CALL TAKER</a:t>
            </a:r>
            <a:endParaRPr lang="el-GR" sz="800" b="0"/>
          </a:p>
        </p:txBody>
      </p:sp>
      <p:sp>
        <p:nvSpPr>
          <p:cNvPr id="1000471" name="Text Box 26"/>
          <p:cNvSpPr txBox="1">
            <a:spLocks noChangeArrowheads="1"/>
          </p:cNvSpPr>
          <p:nvPr/>
        </p:nvSpPr>
        <p:spPr bwMode="auto">
          <a:xfrm>
            <a:off x="539750" y="1557338"/>
            <a:ext cx="8572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00" b="0"/>
              <a:t>S.A.F.E.R.</a:t>
            </a:r>
            <a:r>
              <a:rPr lang="en-GB" sz="800"/>
              <a:t> </a:t>
            </a:r>
          </a:p>
          <a:p>
            <a:pPr algn="ctr"/>
            <a:r>
              <a:rPr lang="en-GB" sz="800" b="0"/>
              <a:t>DISPATCHER</a:t>
            </a:r>
            <a:endParaRPr lang="el-GR" sz="800" b="0"/>
          </a:p>
        </p:txBody>
      </p:sp>
      <p:sp>
        <p:nvSpPr>
          <p:cNvPr id="1000472" name="Text Box 27"/>
          <p:cNvSpPr txBox="1">
            <a:spLocks noChangeArrowheads="1"/>
          </p:cNvSpPr>
          <p:nvPr/>
        </p:nvSpPr>
        <p:spPr bwMode="auto">
          <a:xfrm>
            <a:off x="5652120" y="692696"/>
            <a:ext cx="792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800" b="0" dirty="0" smtClean="0"/>
              <a:t>S.A.F.E.R.</a:t>
            </a:r>
          </a:p>
          <a:p>
            <a:pPr algn="ctr"/>
            <a:r>
              <a:rPr lang="en-GB" sz="800" b="0" dirty="0" smtClean="0"/>
              <a:t>Video </a:t>
            </a:r>
            <a:r>
              <a:rPr lang="en-US" sz="800" dirty="0" smtClean="0"/>
              <a:t>Operator</a:t>
            </a:r>
            <a:endParaRPr lang="el-GR" sz="800" b="0" dirty="0"/>
          </a:p>
        </p:txBody>
      </p:sp>
      <p:pic>
        <p:nvPicPr>
          <p:cNvPr id="1000473" name="Picture 2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2636838"/>
            <a:ext cx="381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0474" name="Rectangle 31"/>
          <p:cNvSpPr>
            <a:spLocks noChangeArrowheads="1"/>
          </p:cNvSpPr>
          <p:nvPr/>
        </p:nvSpPr>
        <p:spPr bwMode="auto">
          <a:xfrm>
            <a:off x="7059613" y="4143375"/>
            <a:ext cx="1295400" cy="1081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00476" name="Picture 30" descr="fire brigad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77113" y="4221163"/>
            <a:ext cx="723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0477" name="Picture 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4149725"/>
            <a:ext cx="185896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0478" name="Picture 7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5013325"/>
            <a:ext cx="3048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0479" name="Picture 7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5106988"/>
            <a:ext cx="3048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0480" name="Picture 38" descr="Speed_Dome_Camera__Pelco_D_%5B1%5D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3922713"/>
            <a:ext cx="5429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0481" name="Rectangle 39"/>
          <p:cNvSpPr>
            <a:spLocks noChangeArrowheads="1"/>
          </p:cNvSpPr>
          <p:nvPr/>
        </p:nvSpPr>
        <p:spPr bwMode="auto">
          <a:xfrm>
            <a:off x="5795963" y="4005263"/>
            <a:ext cx="71437" cy="22320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00482" name="Picture 40" descr="Speed_Dome_Camera__Pelco_D_%5B1%5D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763" y="3860800"/>
            <a:ext cx="5429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0483" name="Rectangle 41"/>
          <p:cNvSpPr>
            <a:spLocks noChangeArrowheads="1"/>
          </p:cNvSpPr>
          <p:nvPr/>
        </p:nvSpPr>
        <p:spPr bwMode="auto">
          <a:xfrm>
            <a:off x="6416675" y="3860800"/>
            <a:ext cx="71438" cy="22320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00484" name="Picture 43" descr="zos_uvn800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4941888"/>
            <a:ext cx="39211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0485" name="Picture 44" descr="zos_uvn800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157788"/>
            <a:ext cx="39211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0486" name="Text Box 45"/>
          <p:cNvSpPr txBox="1">
            <a:spLocks noChangeArrowheads="1"/>
          </p:cNvSpPr>
          <p:nvPr/>
        </p:nvSpPr>
        <p:spPr bwMode="auto">
          <a:xfrm>
            <a:off x="7994650" y="5661025"/>
            <a:ext cx="739775" cy="214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800" b="0"/>
              <a:t>UV </a:t>
            </a:r>
            <a:r>
              <a:rPr lang="el-GR" sz="800" b="0"/>
              <a:t> </a:t>
            </a:r>
            <a:r>
              <a:rPr lang="en-US" sz="800" b="0"/>
              <a:t>sensors</a:t>
            </a:r>
            <a:endParaRPr lang="el-GR" sz="800" b="0"/>
          </a:p>
        </p:txBody>
      </p:sp>
      <p:sp>
        <p:nvSpPr>
          <p:cNvPr id="1000487" name="Text Box 46"/>
          <p:cNvSpPr txBox="1">
            <a:spLocks noChangeArrowheads="1"/>
          </p:cNvSpPr>
          <p:nvPr/>
        </p:nvSpPr>
        <p:spPr bwMode="auto">
          <a:xfrm>
            <a:off x="7305675" y="6092825"/>
            <a:ext cx="866775" cy="214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 b="0"/>
              <a:t>Meteo Stations</a:t>
            </a:r>
            <a:endParaRPr lang="el-GR" sz="800" b="0"/>
          </a:p>
        </p:txBody>
      </p:sp>
      <p:sp>
        <p:nvSpPr>
          <p:cNvPr id="1000488" name="Text Box 47"/>
          <p:cNvSpPr txBox="1">
            <a:spLocks noChangeArrowheads="1"/>
          </p:cNvSpPr>
          <p:nvPr/>
        </p:nvSpPr>
        <p:spPr bwMode="auto">
          <a:xfrm>
            <a:off x="5981700" y="6167438"/>
            <a:ext cx="962025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 b="0"/>
              <a:t>Smoke Detection</a:t>
            </a:r>
            <a:endParaRPr lang="el-GR" sz="800" b="0"/>
          </a:p>
        </p:txBody>
      </p:sp>
      <p:pic>
        <p:nvPicPr>
          <p:cNvPr id="1000489" name="Picture 4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38688" y="4941888"/>
            <a:ext cx="6969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0490" name="Text Box 49"/>
          <p:cNvSpPr txBox="1">
            <a:spLocks noChangeArrowheads="1"/>
          </p:cNvSpPr>
          <p:nvPr/>
        </p:nvSpPr>
        <p:spPr bwMode="auto">
          <a:xfrm>
            <a:off x="4708525" y="5972175"/>
            <a:ext cx="10699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800" b="0"/>
              <a:t>Sensor &amp; Analytics </a:t>
            </a:r>
          </a:p>
          <a:p>
            <a:pPr algn="ctr"/>
            <a:r>
              <a:rPr lang="en-GB" sz="800" b="0"/>
              <a:t>Server</a:t>
            </a:r>
            <a:endParaRPr lang="el-GR" sz="800" b="0"/>
          </a:p>
        </p:txBody>
      </p:sp>
      <p:sp>
        <p:nvSpPr>
          <p:cNvPr id="1000491" name="Line 50"/>
          <p:cNvSpPr>
            <a:spLocks noChangeShapeType="1"/>
          </p:cNvSpPr>
          <p:nvPr/>
        </p:nvSpPr>
        <p:spPr bwMode="auto">
          <a:xfrm flipV="1">
            <a:off x="4981575" y="4005263"/>
            <a:ext cx="0" cy="9366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0492" name="Line 51"/>
          <p:cNvSpPr>
            <a:spLocks noChangeShapeType="1"/>
          </p:cNvSpPr>
          <p:nvPr/>
        </p:nvSpPr>
        <p:spPr bwMode="auto">
          <a:xfrm flipH="1">
            <a:off x="3924300" y="4005263"/>
            <a:ext cx="10795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00495" name="Picture 4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26413" y="3933825"/>
            <a:ext cx="622300" cy="533400"/>
          </a:xfrm>
          <a:prstGeom prst="rect">
            <a:avLst/>
          </a:prstGeom>
          <a:noFill/>
        </p:spPr>
      </p:pic>
      <p:pic>
        <p:nvPicPr>
          <p:cNvPr id="1000496" name="Picture 4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27988" y="4540250"/>
            <a:ext cx="720725" cy="473075"/>
          </a:xfrm>
          <a:prstGeom prst="rect">
            <a:avLst/>
          </a:prstGeom>
          <a:noFill/>
        </p:spPr>
      </p:pic>
      <p:sp>
        <p:nvSpPr>
          <p:cNvPr id="47" name="Text Box 121"/>
          <p:cNvSpPr txBox="1">
            <a:spLocks noChangeArrowheads="1"/>
          </p:cNvSpPr>
          <p:nvPr/>
        </p:nvSpPr>
        <p:spPr bwMode="auto">
          <a:xfrm>
            <a:off x="2843213" y="3810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S.A.F.E.R.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825" name="Picture 1" descr="iStock_000002516355SmallWithImag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509120"/>
            <a:ext cx="5829300" cy="1952625"/>
          </a:xfrm>
          <a:prstGeom prst="rect">
            <a:avLst/>
          </a:prstGeom>
          <a:noFill/>
        </p:spPr>
      </p:pic>
      <p:pic>
        <p:nvPicPr>
          <p:cNvPr id="596994" name="Picture 2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596995" name="Line 3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6996" name="Text Box 4"/>
          <p:cNvSpPr txBox="1">
            <a:spLocks noChangeArrowheads="1"/>
          </p:cNvSpPr>
          <p:nvPr/>
        </p:nvSpPr>
        <p:spPr bwMode="auto">
          <a:xfrm>
            <a:off x="3492500" y="44450"/>
            <a:ext cx="5686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Graphical User Interface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428625" y="404813"/>
            <a:ext cx="86439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sz="2400" b="1" dirty="0">
                <a:solidFill>
                  <a:srgbClr val="818FC1"/>
                </a:solidFill>
                <a:latin typeface="Myriad Pro" pitchFamily="34" charset="0"/>
              </a:rPr>
              <a:t>S.A.F.E.R. -</a:t>
            </a:r>
            <a:r>
              <a:rPr lang="en-US" sz="2400" b="1" dirty="0">
                <a:solidFill>
                  <a:srgbClr val="818FC1"/>
                </a:solidFill>
                <a:latin typeface="Myriad Pro" pitchFamily="34" charset="0"/>
              </a:rPr>
              <a:t> </a:t>
            </a:r>
            <a:r>
              <a:rPr lang="en-US" sz="2400" b="1" dirty="0" smtClean="0">
                <a:solidFill>
                  <a:srgbClr val="818FC1"/>
                </a:solidFill>
                <a:latin typeface="Myriad Pro" pitchFamily="34" charset="0"/>
              </a:rPr>
              <a:t>GUI (3 monitors case)</a:t>
            </a:r>
            <a:endParaRPr lang="el-GR" sz="24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sp>
        <p:nvSpPr>
          <p:cNvPr id="596998" name="Line 6"/>
          <p:cNvSpPr>
            <a:spLocks noChangeShapeType="1"/>
          </p:cNvSpPr>
          <p:nvPr/>
        </p:nvSpPr>
        <p:spPr bwMode="auto">
          <a:xfrm>
            <a:off x="4716463" y="177482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6999" name="Text Box 7"/>
          <p:cNvSpPr txBox="1">
            <a:spLocks noChangeArrowheads="1"/>
          </p:cNvSpPr>
          <p:nvPr/>
        </p:nvSpPr>
        <p:spPr bwMode="auto">
          <a:xfrm>
            <a:off x="6877050" y="1412875"/>
            <a:ext cx="19672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 dirty="0" smtClean="0"/>
              <a:t>Mission Planning tools</a:t>
            </a:r>
            <a:endParaRPr lang="el-GR" sz="1400" i="1" dirty="0"/>
          </a:p>
        </p:txBody>
      </p:sp>
      <p:sp>
        <p:nvSpPr>
          <p:cNvPr id="597000" name="Text Box 8"/>
          <p:cNvSpPr txBox="1">
            <a:spLocks noChangeArrowheads="1"/>
          </p:cNvSpPr>
          <p:nvPr/>
        </p:nvSpPr>
        <p:spPr bwMode="auto">
          <a:xfrm>
            <a:off x="4500563" y="1414463"/>
            <a:ext cx="20441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 dirty="0" smtClean="0"/>
              <a:t>Resource management</a:t>
            </a:r>
            <a:endParaRPr lang="el-GR" sz="1400" i="1" dirty="0"/>
          </a:p>
        </p:txBody>
      </p:sp>
      <p:sp>
        <p:nvSpPr>
          <p:cNvPr id="597001" name="Text Box 9"/>
          <p:cNvSpPr txBox="1">
            <a:spLocks noChangeArrowheads="1"/>
          </p:cNvSpPr>
          <p:nvPr/>
        </p:nvSpPr>
        <p:spPr bwMode="auto">
          <a:xfrm>
            <a:off x="1116013" y="3789363"/>
            <a:ext cx="26065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 dirty="0" smtClean="0"/>
              <a:t>Resources, Actions, Measures</a:t>
            </a:r>
            <a:endParaRPr lang="el-GR" sz="1400" i="1" dirty="0"/>
          </a:p>
        </p:txBody>
      </p:sp>
      <p:sp>
        <p:nvSpPr>
          <p:cNvPr id="597002" name="Text Box 10"/>
          <p:cNvSpPr txBox="1">
            <a:spLocks noChangeArrowheads="1"/>
          </p:cNvSpPr>
          <p:nvPr/>
        </p:nvSpPr>
        <p:spPr bwMode="auto">
          <a:xfrm>
            <a:off x="6600862" y="3712840"/>
            <a:ext cx="1409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 dirty="0" smtClean="0"/>
              <a:t>3D GIS / Maps </a:t>
            </a:r>
            <a:endParaRPr lang="el-GR" sz="1400" i="1" dirty="0"/>
          </a:p>
        </p:txBody>
      </p:sp>
      <p:sp>
        <p:nvSpPr>
          <p:cNvPr id="597003" name="Text Box 11"/>
          <p:cNvSpPr txBox="1">
            <a:spLocks noChangeArrowheads="1"/>
          </p:cNvSpPr>
          <p:nvPr/>
        </p:nvSpPr>
        <p:spPr bwMode="auto">
          <a:xfrm>
            <a:off x="4073672" y="3716338"/>
            <a:ext cx="1452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 dirty="0" smtClean="0"/>
              <a:t>Scenarios Tools</a:t>
            </a:r>
            <a:endParaRPr lang="el-GR" sz="1400" i="1" dirty="0"/>
          </a:p>
        </p:txBody>
      </p:sp>
      <p:sp>
        <p:nvSpPr>
          <p:cNvPr id="597004" name="Text Box 12"/>
          <p:cNvSpPr txBox="1">
            <a:spLocks noChangeArrowheads="1"/>
          </p:cNvSpPr>
          <p:nvPr/>
        </p:nvSpPr>
        <p:spPr bwMode="auto">
          <a:xfrm>
            <a:off x="250825" y="1341438"/>
            <a:ext cx="16081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 dirty="0" smtClean="0"/>
              <a:t>Call Data Capture</a:t>
            </a:r>
            <a:endParaRPr lang="el-GR" sz="1400" i="1" dirty="0"/>
          </a:p>
        </p:txBody>
      </p:sp>
      <p:grpSp>
        <p:nvGrpSpPr>
          <p:cNvPr id="597006" name="Group 14"/>
          <p:cNvGrpSpPr>
            <a:grpSpLocks/>
          </p:cNvGrpSpPr>
          <p:nvPr/>
        </p:nvGrpSpPr>
        <p:grpSpPr bwMode="auto">
          <a:xfrm>
            <a:off x="1619250" y="4292600"/>
            <a:ext cx="5832475" cy="647700"/>
            <a:chOff x="1020" y="2507"/>
            <a:chExt cx="3674" cy="408"/>
          </a:xfrm>
        </p:grpSpPr>
        <p:sp>
          <p:nvSpPr>
            <p:cNvPr id="597007" name="Line 15"/>
            <p:cNvSpPr>
              <a:spLocks noChangeShapeType="1"/>
            </p:cNvSpPr>
            <p:nvPr/>
          </p:nvSpPr>
          <p:spPr bwMode="auto">
            <a:xfrm>
              <a:off x="1020" y="2552"/>
              <a:ext cx="0" cy="182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7008" name="Line 16"/>
            <p:cNvSpPr>
              <a:spLocks noChangeShapeType="1"/>
            </p:cNvSpPr>
            <p:nvPr/>
          </p:nvSpPr>
          <p:spPr bwMode="auto">
            <a:xfrm>
              <a:off x="1020" y="2734"/>
              <a:ext cx="3674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7009" name="Line 17"/>
            <p:cNvSpPr>
              <a:spLocks noChangeShapeType="1"/>
            </p:cNvSpPr>
            <p:nvPr/>
          </p:nvSpPr>
          <p:spPr bwMode="auto">
            <a:xfrm flipV="1">
              <a:off x="4694" y="2552"/>
              <a:ext cx="0" cy="182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7010" name="Line 18"/>
            <p:cNvSpPr>
              <a:spLocks noChangeShapeType="1"/>
            </p:cNvSpPr>
            <p:nvPr/>
          </p:nvSpPr>
          <p:spPr bwMode="auto">
            <a:xfrm>
              <a:off x="2835" y="2507"/>
              <a:ext cx="0" cy="408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97011" name="Picture 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5838" y="1925638"/>
            <a:ext cx="2794000" cy="1793875"/>
          </a:xfrm>
          <a:prstGeom prst="rect">
            <a:avLst/>
          </a:prstGeom>
          <a:noFill/>
        </p:spPr>
      </p:pic>
      <p:pic>
        <p:nvPicPr>
          <p:cNvPr id="597012" name="Picture 2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1924050"/>
            <a:ext cx="2808288" cy="1792288"/>
          </a:xfrm>
          <a:prstGeom prst="rect">
            <a:avLst/>
          </a:prstGeom>
          <a:noFill/>
        </p:spPr>
      </p:pic>
      <p:pic>
        <p:nvPicPr>
          <p:cNvPr id="597013" name="Picture 2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" y="1917700"/>
            <a:ext cx="2817812" cy="1798638"/>
          </a:xfrm>
          <a:prstGeom prst="rect">
            <a:avLst/>
          </a:prstGeom>
          <a:noFill/>
        </p:spPr>
      </p:pic>
      <p:sp>
        <p:nvSpPr>
          <p:cNvPr id="597014" name="Line 22"/>
          <p:cNvSpPr>
            <a:spLocks noChangeShapeType="1"/>
          </p:cNvSpPr>
          <p:nvPr/>
        </p:nvSpPr>
        <p:spPr bwMode="auto">
          <a:xfrm flipV="1">
            <a:off x="4140200" y="1774825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97015" name="Group 23"/>
          <p:cNvGrpSpPr>
            <a:grpSpLocks/>
          </p:cNvGrpSpPr>
          <p:nvPr/>
        </p:nvGrpSpPr>
        <p:grpSpPr bwMode="auto">
          <a:xfrm flipH="1">
            <a:off x="647700" y="1774825"/>
            <a:ext cx="755650" cy="503238"/>
            <a:chOff x="657" y="1118"/>
            <a:chExt cx="1407" cy="317"/>
          </a:xfrm>
        </p:grpSpPr>
        <p:sp>
          <p:nvSpPr>
            <p:cNvPr id="597016" name="Line 24"/>
            <p:cNvSpPr>
              <a:spLocks noChangeShapeType="1"/>
            </p:cNvSpPr>
            <p:nvPr/>
          </p:nvSpPr>
          <p:spPr bwMode="auto">
            <a:xfrm flipV="1">
              <a:off x="657" y="1118"/>
              <a:ext cx="363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7017" name="Line 25"/>
            <p:cNvSpPr>
              <a:spLocks noChangeShapeType="1"/>
            </p:cNvSpPr>
            <p:nvPr/>
          </p:nvSpPr>
          <p:spPr bwMode="auto">
            <a:xfrm>
              <a:off x="1020" y="1118"/>
              <a:ext cx="10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7018" name="Group 26"/>
          <p:cNvGrpSpPr>
            <a:grpSpLocks/>
          </p:cNvGrpSpPr>
          <p:nvPr/>
        </p:nvGrpSpPr>
        <p:grpSpPr bwMode="auto">
          <a:xfrm>
            <a:off x="6732588" y="1774825"/>
            <a:ext cx="1943100" cy="503238"/>
            <a:chOff x="4241" y="1118"/>
            <a:chExt cx="1224" cy="317"/>
          </a:xfrm>
        </p:grpSpPr>
        <p:sp>
          <p:nvSpPr>
            <p:cNvPr id="597019" name="Line 27"/>
            <p:cNvSpPr>
              <a:spLocks noChangeShapeType="1"/>
            </p:cNvSpPr>
            <p:nvPr/>
          </p:nvSpPr>
          <p:spPr bwMode="auto">
            <a:xfrm flipV="1">
              <a:off x="4241" y="1118"/>
              <a:ext cx="408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7020" name="Line 28"/>
            <p:cNvSpPr>
              <a:spLocks noChangeShapeType="1"/>
            </p:cNvSpPr>
            <p:nvPr/>
          </p:nvSpPr>
          <p:spPr bwMode="auto">
            <a:xfrm>
              <a:off x="4649" y="111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7021" name="Line 29"/>
          <p:cNvSpPr>
            <a:spLocks noChangeShapeType="1"/>
          </p:cNvSpPr>
          <p:nvPr/>
        </p:nvSpPr>
        <p:spPr bwMode="auto">
          <a:xfrm flipV="1">
            <a:off x="1908175" y="3429000"/>
            <a:ext cx="5762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7022" name="Line 30"/>
          <p:cNvSpPr>
            <a:spLocks noChangeShapeType="1"/>
          </p:cNvSpPr>
          <p:nvPr/>
        </p:nvSpPr>
        <p:spPr bwMode="auto">
          <a:xfrm flipV="1">
            <a:off x="5003800" y="3284538"/>
            <a:ext cx="4318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7023" name="Line 31"/>
          <p:cNvSpPr>
            <a:spLocks noChangeShapeType="1"/>
          </p:cNvSpPr>
          <p:nvPr/>
        </p:nvSpPr>
        <p:spPr bwMode="auto">
          <a:xfrm flipV="1">
            <a:off x="7380288" y="3357563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7025" name="Text Box 33"/>
          <p:cNvSpPr txBox="1">
            <a:spLocks noChangeArrowheads="1"/>
          </p:cNvSpPr>
          <p:nvPr/>
        </p:nvSpPr>
        <p:spPr bwMode="auto">
          <a:xfrm>
            <a:off x="2268538" y="1412875"/>
            <a:ext cx="1239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 dirty="0" smtClean="0"/>
              <a:t>Incident Data</a:t>
            </a:r>
            <a:endParaRPr lang="el-GR" sz="1400" i="1" dirty="0"/>
          </a:p>
        </p:txBody>
      </p:sp>
      <p:grpSp>
        <p:nvGrpSpPr>
          <p:cNvPr id="597026" name="Group 34"/>
          <p:cNvGrpSpPr>
            <a:grpSpLocks/>
          </p:cNvGrpSpPr>
          <p:nvPr/>
        </p:nvGrpSpPr>
        <p:grpSpPr bwMode="auto">
          <a:xfrm>
            <a:off x="2411413" y="1773238"/>
            <a:ext cx="1008062" cy="503237"/>
            <a:chOff x="657" y="1118"/>
            <a:chExt cx="1407" cy="317"/>
          </a:xfrm>
        </p:grpSpPr>
        <p:sp>
          <p:nvSpPr>
            <p:cNvPr id="597027" name="Line 35"/>
            <p:cNvSpPr>
              <a:spLocks noChangeShapeType="1"/>
            </p:cNvSpPr>
            <p:nvPr/>
          </p:nvSpPr>
          <p:spPr bwMode="auto">
            <a:xfrm flipV="1">
              <a:off x="657" y="1118"/>
              <a:ext cx="363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7028" name="Line 36"/>
            <p:cNvSpPr>
              <a:spLocks noChangeShapeType="1"/>
            </p:cNvSpPr>
            <p:nvPr/>
          </p:nvSpPr>
          <p:spPr bwMode="auto">
            <a:xfrm>
              <a:off x="1020" y="1118"/>
              <a:ext cx="10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58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030" name="Picture 6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641031" name="Line 7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34" name="Text Box 10"/>
          <p:cNvSpPr txBox="1">
            <a:spLocks noChangeArrowheads="1"/>
          </p:cNvSpPr>
          <p:nvPr/>
        </p:nvSpPr>
        <p:spPr bwMode="auto">
          <a:xfrm>
            <a:off x="539750" y="4627563"/>
            <a:ext cx="643317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smtClean="0"/>
              <a:t>Modes</a:t>
            </a:r>
            <a:r>
              <a:rPr lang="en-GB" b="1" dirty="0"/>
              <a:t> </a:t>
            </a:r>
            <a:r>
              <a:rPr lang="en-GB" b="1" dirty="0" smtClean="0"/>
              <a:t>of Operation</a:t>
            </a:r>
            <a:endParaRPr lang="el-GR" b="1" dirty="0"/>
          </a:p>
          <a:p>
            <a:endParaRPr lang="el-GR" b="1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 </a:t>
            </a:r>
            <a:r>
              <a:rPr lang="en-GB" b="1" dirty="0"/>
              <a:t>Online</a:t>
            </a:r>
            <a:r>
              <a:rPr lang="en-GB" dirty="0"/>
              <a:t> </a:t>
            </a:r>
            <a:r>
              <a:rPr lang="en-GB" b="1" dirty="0"/>
              <a:t>Mode </a:t>
            </a:r>
            <a:r>
              <a:rPr lang="en-GB" dirty="0" smtClean="0"/>
              <a:t>(Collaborative Incident / Crisis management</a:t>
            </a:r>
            <a:r>
              <a:rPr lang="el-GR" dirty="0" smtClean="0"/>
              <a:t>)</a:t>
            </a:r>
            <a:endParaRPr lang="el-GR" dirty="0"/>
          </a:p>
          <a:p>
            <a:pPr>
              <a:buFont typeface="Wingdings" pitchFamily="2" charset="2"/>
              <a:buChar char="Ø"/>
            </a:pPr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 </a:t>
            </a:r>
            <a:r>
              <a:rPr lang="en-GB" b="1" dirty="0"/>
              <a:t>Offline</a:t>
            </a:r>
            <a:r>
              <a:rPr lang="en-GB" dirty="0"/>
              <a:t> </a:t>
            </a:r>
            <a:r>
              <a:rPr lang="en-GB" b="1" dirty="0"/>
              <a:t>Mode </a:t>
            </a:r>
            <a:r>
              <a:rPr lang="en-GB" dirty="0" smtClean="0"/>
              <a:t>(What-if scenarios &amp; mission planning)</a:t>
            </a:r>
            <a:endParaRPr lang="el-GR" dirty="0"/>
          </a:p>
        </p:txBody>
      </p:sp>
      <p:sp>
        <p:nvSpPr>
          <p:cNvPr id="641045" name="Text Box 21"/>
          <p:cNvSpPr txBox="1">
            <a:spLocks noChangeArrowheads="1"/>
          </p:cNvSpPr>
          <p:nvPr/>
        </p:nvSpPr>
        <p:spPr bwMode="auto">
          <a:xfrm>
            <a:off x="34925" y="44450"/>
            <a:ext cx="4967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S.A.F.E.R.</a:t>
            </a:r>
            <a:endParaRPr lang="el-GR" b="1">
              <a:solidFill>
                <a:schemeClr val="bg1"/>
              </a:solidFill>
            </a:endParaRPr>
          </a:p>
          <a:p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641046" name="Rectangle 22"/>
          <p:cNvSpPr>
            <a:spLocks noChangeArrowheads="1"/>
          </p:cNvSpPr>
          <p:nvPr/>
        </p:nvSpPr>
        <p:spPr bwMode="auto">
          <a:xfrm>
            <a:off x="468313" y="5157788"/>
            <a:ext cx="8280400" cy="4318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652120" y="2564904"/>
            <a:ext cx="3240360" cy="2304256"/>
            <a:chOff x="1187624" y="3140968"/>
            <a:chExt cx="4038600" cy="2871391"/>
          </a:xfrm>
        </p:grpSpPr>
        <p:graphicFrame>
          <p:nvGraphicFramePr>
            <p:cNvPr id="23" name="Object 11"/>
            <p:cNvGraphicFramePr>
              <a:graphicFrameLocks noChangeAspect="1"/>
            </p:cNvGraphicFramePr>
            <p:nvPr/>
          </p:nvGraphicFramePr>
          <p:xfrm>
            <a:off x="1187624" y="4293096"/>
            <a:ext cx="4038600" cy="171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1048" name="Visio" r:id="rId4" imgW="9463405" imgH="4029393" progId="Visio.Drawing.11">
                    <p:embed/>
                  </p:oleObj>
                </mc:Choice>
                <mc:Fallback>
                  <p:oleObj name="Visio" r:id="rId4" imgW="9463405" imgH="4029393" progId="Visio.Drawing.11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624" y="4293096"/>
                          <a:ext cx="4038600" cy="1719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3140968"/>
              <a:ext cx="3747114" cy="2222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395536" y="1556792"/>
            <a:ext cx="3240360" cy="2304256"/>
            <a:chOff x="1187624" y="3140968"/>
            <a:chExt cx="4038600" cy="2871391"/>
          </a:xfrm>
        </p:grpSpPr>
        <p:graphicFrame>
          <p:nvGraphicFramePr>
            <p:cNvPr id="26" name="Object 11"/>
            <p:cNvGraphicFramePr>
              <a:graphicFrameLocks noChangeAspect="1"/>
            </p:cNvGraphicFramePr>
            <p:nvPr/>
          </p:nvGraphicFramePr>
          <p:xfrm>
            <a:off x="1187624" y="4293096"/>
            <a:ext cx="4038600" cy="171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1049" name="Visio" r:id="rId7" imgW="9463405" imgH="4029393" progId="Visio.Drawing.11">
                    <p:embed/>
                  </p:oleObj>
                </mc:Choice>
                <mc:Fallback>
                  <p:oleObj name="Visio" r:id="rId7" imgW="9463405" imgH="4029393" progId="Visio.Drawing.11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624" y="4293096"/>
                          <a:ext cx="4038600" cy="1719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3140968"/>
              <a:ext cx="3747114" cy="2222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4355976" y="620688"/>
            <a:ext cx="2592288" cy="1800200"/>
            <a:chOff x="1187624" y="3140968"/>
            <a:chExt cx="4038600" cy="2871391"/>
          </a:xfrm>
        </p:grpSpPr>
        <p:graphicFrame>
          <p:nvGraphicFramePr>
            <p:cNvPr id="29" name="Object 11"/>
            <p:cNvGraphicFramePr>
              <a:graphicFrameLocks noChangeAspect="1"/>
            </p:cNvGraphicFramePr>
            <p:nvPr/>
          </p:nvGraphicFramePr>
          <p:xfrm>
            <a:off x="1187624" y="4293096"/>
            <a:ext cx="4038600" cy="171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1050" name="Visio" r:id="rId8" imgW="9463405" imgH="4029393" progId="Visio.Drawing.11">
                    <p:embed/>
                  </p:oleObj>
                </mc:Choice>
                <mc:Fallback>
                  <p:oleObj name="Visio" r:id="rId8" imgW="9463405" imgH="4029393" progId="Visio.Drawing.11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624" y="4293096"/>
                          <a:ext cx="4038600" cy="1719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3140968"/>
              <a:ext cx="3747114" cy="2222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2" name="Straight Arrow Connector 31"/>
          <p:cNvCxnSpPr/>
          <p:nvPr/>
        </p:nvCxnSpPr>
        <p:spPr>
          <a:xfrm rot="16200000" flipH="1">
            <a:off x="5544108" y="2744924"/>
            <a:ext cx="648072" cy="14401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3707904" y="2204864"/>
            <a:ext cx="648072" cy="43204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707904" y="3356992"/>
            <a:ext cx="1800200" cy="57606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3635896" y="3501008"/>
            <a:ext cx="1872208" cy="57606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779912" y="2348880"/>
            <a:ext cx="720080" cy="43204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5400092" y="2744924"/>
            <a:ext cx="648072" cy="14401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067944" y="2852936"/>
            <a:ext cx="1584176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S.A.F.E.R.</a:t>
            </a:r>
            <a:endParaRPr lang="el-G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9" name="Picture 11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211980" name="Line 1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4213225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Capture Incident / Crisis Data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211989" name="Rectangle 21"/>
          <p:cNvSpPr>
            <a:spLocks noChangeArrowheads="1"/>
          </p:cNvSpPr>
          <p:nvPr/>
        </p:nvSpPr>
        <p:spPr bwMode="auto">
          <a:xfrm>
            <a:off x="1208088" y="3790950"/>
            <a:ext cx="1800225" cy="503238"/>
          </a:xfrm>
          <a:prstGeom prst="rect">
            <a:avLst/>
          </a:prstGeom>
          <a:solidFill>
            <a:srgbClr val="AEBC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Call Data Capture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11990" name="Rectangle 22"/>
          <p:cNvSpPr>
            <a:spLocks noChangeArrowheads="1"/>
          </p:cNvSpPr>
          <p:nvPr/>
        </p:nvSpPr>
        <p:spPr bwMode="auto">
          <a:xfrm>
            <a:off x="1208088" y="4294188"/>
            <a:ext cx="7559675" cy="730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1991" name="Rectangle 23"/>
          <p:cNvSpPr>
            <a:spLocks noChangeArrowheads="1"/>
          </p:cNvSpPr>
          <p:nvPr/>
        </p:nvSpPr>
        <p:spPr bwMode="auto">
          <a:xfrm>
            <a:off x="1208088" y="4438650"/>
            <a:ext cx="1800225" cy="503238"/>
          </a:xfrm>
          <a:prstGeom prst="rect">
            <a:avLst/>
          </a:prstGeom>
          <a:solidFill>
            <a:srgbClr val="AEBC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Incident type?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11992" name="Rectangle 24"/>
          <p:cNvSpPr>
            <a:spLocks noChangeArrowheads="1"/>
          </p:cNvSpPr>
          <p:nvPr/>
        </p:nvSpPr>
        <p:spPr bwMode="auto">
          <a:xfrm>
            <a:off x="1208088" y="4941888"/>
            <a:ext cx="7559675" cy="730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1993" name="Rectangle 25"/>
          <p:cNvSpPr>
            <a:spLocks noChangeArrowheads="1"/>
          </p:cNvSpPr>
          <p:nvPr/>
        </p:nvSpPr>
        <p:spPr bwMode="auto">
          <a:xfrm>
            <a:off x="1208088" y="5086350"/>
            <a:ext cx="1800225" cy="503238"/>
          </a:xfrm>
          <a:prstGeom prst="rect">
            <a:avLst/>
          </a:prstGeom>
          <a:solidFill>
            <a:srgbClr val="AEBC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Proximity?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11994" name="Rectangle 26"/>
          <p:cNvSpPr>
            <a:spLocks noChangeArrowheads="1"/>
          </p:cNvSpPr>
          <p:nvPr/>
        </p:nvSpPr>
        <p:spPr bwMode="auto">
          <a:xfrm>
            <a:off x="1208088" y="5518150"/>
            <a:ext cx="7559675" cy="730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1995" name="Rectangle 27"/>
          <p:cNvSpPr>
            <a:spLocks noChangeArrowheads="1"/>
          </p:cNvSpPr>
          <p:nvPr/>
        </p:nvSpPr>
        <p:spPr bwMode="auto">
          <a:xfrm>
            <a:off x="1208088" y="5591175"/>
            <a:ext cx="1800225" cy="503238"/>
          </a:xfrm>
          <a:prstGeom prst="rect">
            <a:avLst/>
          </a:prstGeom>
          <a:solidFill>
            <a:srgbClr val="AEBCD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Actions?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11996" name="Rectangle 28"/>
          <p:cNvSpPr>
            <a:spLocks noChangeArrowheads="1"/>
          </p:cNvSpPr>
          <p:nvPr/>
        </p:nvSpPr>
        <p:spPr bwMode="auto">
          <a:xfrm>
            <a:off x="1208088" y="6094413"/>
            <a:ext cx="7559675" cy="730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1997" name="Text Box 29"/>
          <p:cNvSpPr txBox="1">
            <a:spLocks noChangeArrowheads="1"/>
          </p:cNvSpPr>
          <p:nvPr/>
        </p:nvSpPr>
        <p:spPr bwMode="auto">
          <a:xfrm>
            <a:off x="3132138" y="3933825"/>
            <a:ext cx="36615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4D4D4D"/>
                </a:solidFill>
              </a:rPr>
              <a:t>Capture Caller data and incident location</a:t>
            </a:r>
            <a:endParaRPr lang="el-GR" sz="1400" b="1" dirty="0">
              <a:solidFill>
                <a:srgbClr val="4D4D4D"/>
              </a:solidFill>
            </a:endParaRPr>
          </a:p>
        </p:txBody>
      </p:sp>
      <p:sp>
        <p:nvSpPr>
          <p:cNvPr id="211998" name="Text Box 30"/>
          <p:cNvSpPr txBox="1">
            <a:spLocks noChangeArrowheads="1"/>
          </p:cNvSpPr>
          <p:nvPr/>
        </p:nvSpPr>
        <p:spPr bwMode="auto">
          <a:xfrm>
            <a:off x="3151188" y="4565650"/>
            <a:ext cx="46212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4D4D4D"/>
                </a:solidFill>
              </a:rPr>
              <a:t>Assign Incident Type / Existing incidents correlation</a:t>
            </a:r>
            <a:endParaRPr lang="el-GR" sz="1400" b="1" dirty="0">
              <a:solidFill>
                <a:srgbClr val="4D4D4D"/>
              </a:solidFill>
            </a:endParaRPr>
          </a:p>
        </p:txBody>
      </p:sp>
      <p:sp>
        <p:nvSpPr>
          <p:cNvPr id="211999" name="Text Box 31"/>
          <p:cNvSpPr txBox="1">
            <a:spLocks noChangeArrowheads="1"/>
          </p:cNvSpPr>
          <p:nvPr/>
        </p:nvSpPr>
        <p:spPr bwMode="auto">
          <a:xfrm>
            <a:off x="3151188" y="5213350"/>
            <a:ext cx="59602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4D4D4D"/>
                </a:solidFill>
              </a:rPr>
              <a:t>Perform geospatial queries to locate nearby affected infrastructures</a:t>
            </a:r>
            <a:endParaRPr lang="el-GR" sz="1400" b="1" dirty="0">
              <a:solidFill>
                <a:srgbClr val="4D4D4D"/>
              </a:solidFill>
            </a:endParaRPr>
          </a:p>
        </p:txBody>
      </p:sp>
      <p:sp>
        <p:nvSpPr>
          <p:cNvPr id="212000" name="Text Box 32"/>
          <p:cNvSpPr txBox="1">
            <a:spLocks noChangeArrowheads="1"/>
          </p:cNvSpPr>
          <p:nvPr/>
        </p:nvSpPr>
        <p:spPr bwMode="auto">
          <a:xfrm>
            <a:off x="3159125" y="5718175"/>
            <a:ext cx="47452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4D4D4D"/>
                </a:solidFill>
              </a:rPr>
              <a:t>Send information to individual dispatchers or groups</a:t>
            </a:r>
            <a:r>
              <a:rPr lang="el-GR" sz="1400" b="1" dirty="0" smtClean="0">
                <a:solidFill>
                  <a:srgbClr val="4D4D4D"/>
                </a:solidFill>
              </a:rPr>
              <a:t> </a:t>
            </a:r>
            <a:endParaRPr lang="el-GR" sz="1400" b="1" dirty="0">
              <a:solidFill>
                <a:srgbClr val="4D4D4D"/>
              </a:solidFill>
            </a:endParaRPr>
          </a:p>
        </p:txBody>
      </p:sp>
      <p:sp>
        <p:nvSpPr>
          <p:cNvPr id="212001" name="Rectangle 33"/>
          <p:cNvSpPr>
            <a:spLocks noChangeArrowheads="1"/>
          </p:cNvSpPr>
          <p:nvPr/>
        </p:nvSpPr>
        <p:spPr bwMode="auto">
          <a:xfrm>
            <a:off x="539750" y="692150"/>
            <a:ext cx="36414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818FC1"/>
                </a:solidFill>
                <a:latin typeface="Myriad Pro" pitchFamily="34" charset="0"/>
              </a:rPr>
              <a:t>S.A.F.E.R. - Call Taker Role</a:t>
            </a:r>
            <a:endParaRPr lang="el-GR" sz="2400" b="1" baseline="30000" dirty="0">
              <a:solidFill>
                <a:srgbClr val="818FC1"/>
              </a:solidFill>
              <a:latin typeface="Myriad Pro" pitchFamily="34" charset="0"/>
            </a:endParaRPr>
          </a:p>
        </p:txBody>
      </p:sp>
      <p:pic>
        <p:nvPicPr>
          <p:cNvPr id="212008" name="Picture 4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196975"/>
            <a:ext cx="3960812" cy="2517775"/>
          </a:xfrm>
          <a:prstGeom prst="rect">
            <a:avLst/>
          </a:prstGeom>
          <a:noFill/>
        </p:spPr>
      </p:pic>
      <p:sp>
        <p:nvSpPr>
          <p:cNvPr id="212009" name="Text Box 41"/>
          <p:cNvSpPr txBox="1">
            <a:spLocks noChangeArrowheads="1"/>
          </p:cNvSpPr>
          <p:nvPr/>
        </p:nvSpPr>
        <p:spPr bwMode="auto">
          <a:xfrm>
            <a:off x="34925" y="44450"/>
            <a:ext cx="4967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S.A.F.E.R.</a:t>
            </a:r>
            <a:endParaRPr lang="el-GR" b="1">
              <a:solidFill>
                <a:schemeClr val="bg1"/>
              </a:solidFill>
            </a:endParaRPr>
          </a:p>
          <a:p>
            <a:endParaRPr lang="el-GR" b="1">
              <a:solidFill>
                <a:schemeClr val="bg1"/>
              </a:solidFill>
            </a:endParaRPr>
          </a:p>
        </p:txBody>
      </p:sp>
      <p:pic>
        <p:nvPicPr>
          <p:cNvPr id="21" name="Picture 2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008" y="1196752"/>
            <a:ext cx="367347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89" grpId="0" animBg="1"/>
      <p:bldP spid="211990" grpId="0" animBg="1"/>
      <p:bldP spid="211991" grpId="0" animBg="1"/>
      <p:bldP spid="211992" grpId="0" animBg="1"/>
      <p:bldP spid="211993" grpId="0" animBg="1"/>
      <p:bldP spid="211994" grpId="0" animBg="1"/>
      <p:bldP spid="211995" grpId="0" animBg="1"/>
      <p:bldP spid="211996" grpId="0" animBg="1"/>
      <p:bldP spid="211997" grpId="0"/>
      <p:bldP spid="211998" grpId="0"/>
      <p:bldP spid="211999" grpId="0"/>
      <p:bldP spid="2120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007" name="Picture 15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3009" name="Text Box 17"/>
          <p:cNvSpPr txBox="1">
            <a:spLocks noChangeArrowheads="1"/>
          </p:cNvSpPr>
          <p:nvPr/>
        </p:nvSpPr>
        <p:spPr bwMode="auto">
          <a:xfrm>
            <a:off x="4213225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Incident / Crisis Management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213012" name="Text Box 20"/>
          <p:cNvSpPr txBox="1">
            <a:spLocks noChangeArrowheads="1"/>
          </p:cNvSpPr>
          <p:nvPr/>
        </p:nvSpPr>
        <p:spPr bwMode="auto">
          <a:xfrm>
            <a:off x="34925" y="44450"/>
            <a:ext cx="4967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S.A.F.E.R.</a:t>
            </a:r>
            <a:endParaRPr lang="el-GR" b="1">
              <a:solidFill>
                <a:schemeClr val="bg1"/>
              </a:solidFill>
            </a:endParaRPr>
          </a:p>
          <a:p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213013" name="Rectangle 21"/>
          <p:cNvSpPr>
            <a:spLocks noChangeArrowheads="1"/>
          </p:cNvSpPr>
          <p:nvPr/>
        </p:nvSpPr>
        <p:spPr bwMode="auto">
          <a:xfrm>
            <a:off x="1043608" y="3943350"/>
            <a:ext cx="1964705" cy="5032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Estimation of Risk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13014" name="Rectangle 22"/>
          <p:cNvSpPr>
            <a:spLocks noChangeArrowheads="1"/>
          </p:cNvSpPr>
          <p:nvPr/>
        </p:nvSpPr>
        <p:spPr bwMode="auto">
          <a:xfrm>
            <a:off x="1208088" y="4373488"/>
            <a:ext cx="7559675" cy="73025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15" name="Rectangle 23"/>
          <p:cNvSpPr>
            <a:spLocks noChangeArrowheads="1"/>
          </p:cNvSpPr>
          <p:nvPr/>
        </p:nvSpPr>
        <p:spPr bwMode="auto">
          <a:xfrm>
            <a:off x="1043608" y="4438650"/>
            <a:ext cx="1964705" cy="5032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Whom to dispatch?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13016" name="Rectangle 24"/>
          <p:cNvSpPr>
            <a:spLocks noChangeArrowheads="1"/>
          </p:cNvSpPr>
          <p:nvPr/>
        </p:nvSpPr>
        <p:spPr bwMode="auto">
          <a:xfrm>
            <a:off x="1208088" y="4903788"/>
            <a:ext cx="7559675" cy="73025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17" name="Rectangle 25"/>
          <p:cNvSpPr>
            <a:spLocks noChangeArrowheads="1"/>
          </p:cNvSpPr>
          <p:nvPr/>
        </p:nvSpPr>
        <p:spPr bwMode="auto">
          <a:xfrm>
            <a:off x="1043608" y="4946501"/>
            <a:ext cx="1964705" cy="5032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Communicate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13018" name="Rectangle 26"/>
          <p:cNvSpPr>
            <a:spLocks noChangeArrowheads="1"/>
          </p:cNvSpPr>
          <p:nvPr/>
        </p:nvSpPr>
        <p:spPr bwMode="auto">
          <a:xfrm>
            <a:off x="1208088" y="5378301"/>
            <a:ext cx="7559675" cy="73025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19" name="Rectangle 27"/>
          <p:cNvSpPr>
            <a:spLocks noChangeArrowheads="1"/>
          </p:cNvSpPr>
          <p:nvPr/>
        </p:nvSpPr>
        <p:spPr bwMode="auto">
          <a:xfrm>
            <a:off x="1043608" y="5451326"/>
            <a:ext cx="1964705" cy="5032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Collaborate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13020" name="Rectangle 28"/>
          <p:cNvSpPr>
            <a:spLocks noChangeArrowheads="1"/>
          </p:cNvSpPr>
          <p:nvPr/>
        </p:nvSpPr>
        <p:spPr bwMode="auto">
          <a:xfrm>
            <a:off x="1208088" y="5954564"/>
            <a:ext cx="7559675" cy="73025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21" name="Text Box 29"/>
          <p:cNvSpPr txBox="1">
            <a:spLocks noChangeArrowheads="1"/>
          </p:cNvSpPr>
          <p:nvPr/>
        </p:nvSpPr>
        <p:spPr bwMode="auto">
          <a:xfrm>
            <a:off x="3132138" y="4086225"/>
            <a:ext cx="54681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4D4D4D"/>
                </a:solidFill>
              </a:rPr>
              <a:t>Situation analysis based on the Caller input and mapping data</a:t>
            </a:r>
            <a:endParaRPr lang="el-GR" sz="1400" b="1" dirty="0">
              <a:solidFill>
                <a:srgbClr val="4D4D4D"/>
              </a:solidFill>
            </a:endParaRPr>
          </a:p>
        </p:txBody>
      </p:sp>
      <p:sp>
        <p:nvSpPr>
          <p:cNvPr id="213022" name="Text Box 30"/>
          <p:cNvSpPr txBox="1">
            <a:spLocks noChangeArrowheads="1"/>
          </p:cNvSpPr>
          <p:nvPr/>
        </p:nvSpPr>
        <p:spPr bwMode="auto">
          <a:xfrm>
            <a:off x="3151188" y="4565650"/>
            <a:ext cx="50717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en-GB" sz="1400" b="1" dirty="0" smtClean="0">
                <a:solidFill>
                  <a:srgbClr val="4D4D4D"/>
                </a:solidFill>
                <a:latin typeface="Arial" pitchFamily="34" charset="0"/>
              </a:rPr>
              <a:t>Reserve, Assign Resources based on Location and Areas</a:t>
            </a:r>
            <a:endParaRPr lang="el-GR" sz="1400" b="1" dirty="0">
              <a:solidFill>
                <a:srgbClr val="4D4D4D"/>
              </a:solidFill>
              <a:latin typeface="Arial" pitchFamily="34" charset="0"/>
            </a:endParaRPr>
          </a:p>
        </p:txBody>
      </p:sp>
      <p:sp>
        <p:nvSpPr>
          <p:cNvPr id="213023" name="Text Box 31"/>
          <p:cNvSpPr txBox="1">
            <a:spLocks noChangeArrowheads="1"/>
          </p:cNvSpPr>
          <p:nvPr/>
        </p:nvSpPr>
        <p:spPr bwMode="auto">
          <a:xfrm>
            <a:off x="3151188" y="5073501"/>
            <a:ext cx="54505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en-GB" sz="1400" b="1" dirty="0" smtClean="0">
                <a:solidFill>
                  <a:srgbClr val="4D4D4D"/>
                </a:solidFill>
                <a:latin typeface="Arial" pitchFamily="34" charset="0"/>
              </a:rPr>
              <a:t>Alarm Resource, Monitor Resource Status / Use </a:t>
            </a:r>
            <a:r>
              <a:rPr lang="en-GB" sz="1400" b="1" dirty="0" err="1" smtClean="0">
                <a:solidFill>
                  <a:srgbClr val="4D4D4D"/>
                </a:solidFill>
                <a:latin typeface="Arial" pitchFamily="34" charset="0"/>
              </a:rPr>
              <a:t>comm</a:t>
            </a:r>
            <a:r>
              <a:rPr lang="en-GB" sz="1400" b="1" dirty="0" smtClean="0">
                <a:solidFill>
                  <a:srgbClr val="4D4D4D"/>
                </a:solidFill>
                <a:latin typeface="Arial" pitchFamily="34" charset="0"/>
              </a:rPr>
              <a:t> means</a:t>
            </a:r>
            <a:endParaRPr lang="el-GR" sz="1400" b="1" dirty="0" smtClean="0">
              <a:solidFill>
                <a:srgbClr val="4D4D4D"/>
              </a:solidFill>
              <a:latin typeface="Arial" pitchFamily="34" charset="0"/>
            </a:endParaRPr>
          </a:p>
          <a:p>
            <a:endParaRPr lang="el-GR" sz="1400" b="1" dirty="0">
              <a:solidFill>
                <a:srgbClr val="4D4D4D"/>
              </a:solidFill>
            </a:endParaRPr>
          </a:p>
        </p:txBody>
      </p:sp>
      <p:sp>
        <p:nvSpPr>
          <p:cNvPr id="213024" name="Text Box 32"/>
          <p:cNvSpPr txBox="1">
            <a:spLocks noChangeArrowheads="1"/>
          </p:cNvSpPr>
          <p:nvPr/>
        </p:nvSpPr>
        <p:spPr bwMode="auto">
          <a:xfrm>
            <a:off x="3159125" y="5578326"/>
            <a:ext cx="56012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4D4D4D"/>
                </a:solidFill>
              </a:rPr>
              <a:t>Exchange information / request resources / coordinate actions</a:t>
            </a:r>
            <a:endParaRPr lang="el-GR" sz="1400" b="1" dirty="0">
              <a:solidFill>
                <a:srgbClr val="4D4D4D"/>
              </a:solidFill>
            </a:endParaRPr>
          </a:p>
        </p:txBody>
      </p:sp>
      <p:pic>
        <p:nvPicPr>
          <p:cNvPr id="213032" name="Picture 4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25" y="1196975"/>
            <a:ext cx="3960813" cy="2535238"/>
          </a:xfrm>
          <a:prstGeom prst="rect">
            <a:avLst/>
          </a:prstGeom>
          <a:noFill/>
        </p:spPr>
      </p:pic>
      <p:pic>
        <p:nvPicPr>
          <p:cNvPr id="213033" name="Picture 4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196975"/>
            <a:ext cx="3960812" cy="2517775"/>
          </a:xfrm>
          <a:prstGeom prst="rect">
            <a:avLst/>
          </a:prstGeom>
          <a:noFill/>
        </p:spPr>
      </p:pic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539750" y="692150"/>
            <a:ext cx="23427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818FC1"/>
                </a:solidFill>
                <a:latin typeface="Myriad Pro" pitchFamily="34" charset="0"/>
              </a:rPr>
              <a:t>Dispatcher Role</a:t>
            </a:r>
            <a:endParaRPr lang="el-GR" sz="2400" b="1" baseline="30000" dirty="0">
              <a:solidFill>
                <a:srgbClr val="818FC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13" grpId="0" animBg="1"/>
      <p:bldP spid="213014" grpId="0" animBg="1"/>
      <p:bldP spid="213015" grpId="0" animBg="1"/>
      <p:bldP spid="213016" grpId="0" animBg="1"/>
      <p:bldP spid="213017" grpId="0" animBg="1"/>
      <p:bldP spid="213018" grpId="0" animBg="1"/>
      <p:bldP spid="213019" grpId="0" animBg="1"/>
      <p:bldP spid="213020" grpId="0" animBg="1"/>
      <p:bldP spid="213021" grpId="0"/>
      <p:bldP spid="213022" grpId="0"/>
      <p:bldP spid="213023" grpId="0"/>
      <p:bldP spid="2130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9" name="Picture 13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214030" name="Line 14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4031" name="Text Box 15"/>
          <p:cNvSpPr txBox="1">
            <a:spLocks noChangeArrowheads="1"/>
          </p:cNvSpPr>
          <p:nvPr/>
        </p:nvSpPr>
        <p:spPr bwMode="auto">
          <a:xfrm>
            <a:off x="3203575" y="44450"/>
            <a:ext cx="597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Mission Planning and Scenario Management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214033" name="Rectangle 17"/>
          <p:cNvSpPr>
            <a:spLocks noChangeArrowheads="1"/>
          </p:cNvSpPr>
          <p:nvPr/>
        </p:nvSpPr>
        <p:spPr bwMode="auto">
          <a:xfrm>
            <a:off x="755650" y="3789363"/>
            <a:ext cx="1944688" cy="5032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Create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14034" name="Rectangle 18"/>
          <p:cNvSpPr>
            <a:spLocks noChangeArrowheads="1"/>
          </p:cNvSpPr>
          <p:nvPr/>
        </p:nvSpPr>
        <p:spPr bwMode="auto">
          <a:xfrm>
            <a:off x="900113" y="4292600"/>
            <a:ext cx="7559675" cy="73025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52" name="Rectangle 36"/>
          <p:cNvSpPr>
            <a:spLocks noChangeArrowheads="1"/>
          </p:cNvSpPr>
          <p:nvPr/>
        </p:nvSpPr>
        <p:spPr bwMode="auto">
          <a:xfrm>
            <a:off x="755650" y="4437063"/>
            <a:ext cx="1944688" cy="5032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Simulate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14053" name="Rectangle 37"/>
          <p:cNvSpPr>
            <a:spLocks noChangeArrowheads="1"/>
          </p:cNvSpPr>
          <p:nvPr/>
        </p:nvSpPr>
        <p:spPr bwMode="auto">
          <a:xfrm>
            <a:off x="900113" y="4940300"/>
            <a:ext cx="7559675" cy="73025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54" name="Rectangle 38"/>
          <p:cNvSpPr>
            <a:spLocks noChangeArrowheads="1"/>
          </p:cNvSpPr>
          <p:nvPr/>
        </p:nvSpPr>
        <p:spPr bwMode="auto">
          <a:xfrm>
            <a:off x="755650" y="5084763"/>
            <a:ext cx="1944688" cy="5032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Store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14057" name="Rectangle 41"/>
          <p:cNvSpPr>
            <a:spLocks noChangeArrowheads="1"/>
          </p:cNvSpPr>
          <p:nvPr/>
        </p:nvSpPr>
        <p:spPr bwMode="auto">
          <a:xfrm>
            <a:off x="900113" y="5516563"/>
            <a:ext cx="7559675" cy="73025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58" name="Rectangle 42"/>
          <p:cNvSpPr>
            <a:spLocks noChangeArrowheads="1"/>
          </p:cNvSpPr>
          <p:nvPr/>
        </p:nvSpPr>
        <p:spPr bwMode="auto">
          <a:xfrm>
            <a:off x="755650" y="5589588"/>
            <a:ext cx="1944688" cy="5032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Replay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14059" name="Rectangle 43"/>
          <p:cNvSpPr>
            <a:spLocks noChangeArrowheads="1"/>
          </p:cNvSpPr>
          <p:nvPr/>
        </p:nvSpPr>
        <p:spPr bwMode="auto">
          <a:xfrm>
            <a:off x="900113" y="6092825"/>
            <a:ext cx="7559675" cy="73025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60" name="Text Box 44"/>
          <p:cNvSpPr txBox="1">
            <a:spLocks noChangeArrowheads="1"/>
          </p:cNvSpPr>
          <p:nvPr/>
        </p:nvSpPr>
        <p:spPr bwMode="auto">
          <a:xfrm>
            <a:off x="2824163" y="3932238"/>
            <a:ext cx="41008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en-GB" sz="1400" b="1" dirty="0" smtClean="0">
                <a:solidFill>
                  <a:srgbClr val="4D4D4D"/>
                </a:solidFill>
                <a:latin typeface="Arial" pitchFamily="34" charset="0"/>
              </a:rPr>
              <a:t>Breakdown a scenario into  a number of steps</a:t>
            </a:r>
            <a:endParaRPr lang="el-GR" sz="1400" b="1" dirty="0">
              <a:solidFill>
                <a:srgbClr val="4D4D4D"/>
              </a:solidFill>
              <a:latin typeface="Arial" pitchFamily="34" charset="0"/>
            </a:endParaRPr>
          </a:p>
        </p:txBody>
      </p:sp>
      <p:sp>
        <p:nvSpPr>
          <p:cNvPr id="214061" name="Text Box 45"/>
          <p:cNvSpPr txBox="1">
            <a:spLocks noChangeArrowheads="1"/>
          </p:cNvSpPr>
          <p:nvPr/>
        </p:nvSpPr>
        <p:spPr bwMode="auto">
          <a:xfrm>
            <a:off x="2843213" y="4564063"/>
            <a:ext cx="441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en-GB" sz="1400" b="1" dirty="0" smtClean="0">
                <a:solidFill>
                  <a:srgbClr val="4D4D4D"/>
                </a:solidFill>
                <a:latin typeface="Arial" pitchFamily="34" charset="0"/>
              </a:rPr>
              <a:t>Forest Fire Simulation, Evacuation Planning etc.</a:t>
            </a:r>
            <a:endParaRPr lang="el-GR" sz="1400" b="1" dirty="0">
              <a:solidFill>
                <a:srgbClr val="4D4D4D"/>
              </a:solidFill>
              <a:latin typeface="Arial" pitchFamily="34" charset="0"/>
            </a:endParaRPr>
          </a:p>
        </p:txBody>
      </p:sp>
      <p:sp>
        <p:nvSpPr>
          <p:cNvPr id="214062" name="Text Box 46"/>
          <p:cNvSpPr txBox="1">
            <a:spLocks noChangeArrowheads="1"/>
          </p:cNvSpPr>
          <p:nvPr/>
        </p:nvSpPr>
        <p:spPr bwMode="auto">
          <a:xfrm>
            <a:off x="2843213" y="5211763"/>
            <a:ext cx="25026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en-GB" sz="1400" b="1" dirty="0" smtClean="0">
                <a:solidFill>
                  <a:srgbClr val="4D4D4D"/>
                </a:solidFill>
                <a:latin typeface="Arial" pitchFamily="34" charset="0"/>
              </a:rPr>
              <a:t>Store Scenario in Database</a:t>
            </a:r>
            <a:endParaRPr lang="el-GR" sz="1400" b="1" dirty="0">
              <a:solidFill>
                <a:srgbClr val="4D4D4D"/>
              </a:solidFill>
              <a:latin typeface="Arial" pitchFamily="34" charset="0"/>
            </a:endParaRPr>
          </a:p>
        </p:txBody>
      </p:sp>
      <p:sp>
        <p:nvSpPr>
          <p:cNvPr id="214063" name="Text Box 47"/>
          <p:cNvSpPr txBox="1">
            <a:spLocks noChangeArrowheads="1"/>
          </p:cNvSpPr>
          <p:nvPr/>
        </p:nvSpPr>
        <p:spPr bwMode="auto">
          <a:xfrm>
            <a:off x="2851150" y="5716588"/>
            <a:ext cx="3385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4D4D4D"/>
                </a:solidFill>
              </a:rPr>
              <a:t>Retrieve and replay scenario in future</a:t>
            </a:r>
            <a:endParaRPr lang="el-GR" sz="1400" b="1" dirty="0">
              <a:solidFill>
                <a:srgbClr val="4D4D4D"/>
              </a:solidFill>
            </a:endParaRPr>
          </a:p>
        </p:txBody>
      </p:sp>
      <p:sp>
        <p:nvSpPr>
          <p:cNvPr id="214064" name="Text Box 48"/>
          <p:cNvSpPr txBox="1">
            <a:spLocks noChangeArrowheads="1"/>
          </p:cNvSpPr>
          <p:nvPr/>
        </p:nvSpPr>
        <p:spPr bwMode="auto">
          <a:xfrm>
            <a:off x="34925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S.A.F.E.R.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214065" name="Rectangle 49"/>
          <p:cNvSpPr>
            <a:spLocks noChangeArrowheads="1"/>
          </p:cNvSpPr>
          <p:nvPr/>
        </p:nvSpPr>
        <p:spPr bwMode="auto">
          <a:xfrm>
            <a:off x="323850" y="692150"/>
            <a:ext cx="26325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818FC1"/>
                </a:solidFill>
                <a:latin typeface="Myriad Pro" pitchFamily="34" charset="0"/>
              </a:rPr>
              <a:t> </a:t>
            </a:r>
            <a:r>
              <a:rPr lang="en-GB" sz="2400" b="1" dirty="0" smtClean="0">
                <a:solidFill>
                  <a:srgbClr val="818FC1"/>
                </a:solidFill>
                <a:latin typeface="Myriad Pro" pitchFamily="34" charset="0"/>
              </a:rPr>
              <a:t>What-if </a:t>
            </a:r>
            <a:r>
              <a:rPr lang="en-US" sz="2400" b="1" dirty="0" smtClean="0">
                <a:solidFill>
                  <a:srgbClr val="818FC1"/>
                </a:solidFill>
                <a:latin typeface="Myriad Pro" pitchFamily="34" charset="0"/>
              </a:rPr>
              <a:t>Scenarios</a:t>
            </a:r>
            <a:endParaRPr lang="el-GR" sz="24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pic>
        <p:nvPicPr>
          <p:cNvPr id="214072" name="Picture 5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196975"/>
            <a:ext cx="3960812" cy="2517775"/>
          </a:xfrm>
          <a:prstGeom prst="rect">
            <a:avLst/>
          </a:prstGeom>
          <a:noFill/>
        </p:spPr>
      </p:pic>
      <p:pic>
        <p:nvPicPr>
          <p:cNvPr id="214073" name="Picture 5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3960813" cy="251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33" grpId="0" animBg="1"/>
      <p:bldP spid="214034" grpId="0" animBg="1"/>
      <p:bldP spid="214052" grpId="0" animBg="1"/>
      <p:bldP spid="214053" grpId="0" animBg="1"/>
      <p:bldP spid="214054" grpId="0" animBg="1"/>
      <p:bldP spid="214057" grpId="0" animBg="1"/>
      <p:bldP spid="214058" grpId="0" animBg="1"/>
      <p:bldP spid="214059" grpId="0" animBg="1"/>
      <p:bldP spid="214060" grpId="0"/>
      <p:bldP spid="214061" grpId="0"/>
      <p:bldP spid="214062" grpId="0"/>
      <p:bldP spid="2140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1250950"/>
            <a:ext cx="3133725" cy="2465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5" name="Picture 3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07950" y="1196975"/>
            <a:ext cx="2900363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D61818"/>
              </a:buClr>
              <a:buFont typeface="Wingdings" pitchFamily="2" charset="2"/>
              <a:buChar char="Ø"/>
            </a:pPr>
            <a:r>
              <a:rPr lang="en-US" dirty="0" smtClean="0"/>
              <a:t>Last Position</a:t>
            </a:r>
            <a:endParaRPr lang="en-GB" b="0" dirty="0"/>
          </a:p>
          <a:p>
            <a:pPr marL="342900" indent="-342900">
              <a:buClr>
                <a:srgbClr val="D61818"/>
              </a:buClr>
              <a:buFont typeface="Wingdings" pitchFamily="2" charset="2"/>
              <a:buChar char="Ø"/>
            </a:pPr>
            <a:endParaRPr lang="en-GB" b="0" dirty="0"/>
          </a:p>
          <a:p>
            <a:pPr marL="342900" indent="-342900">
              <a:buClr>
                <a:srgbClr val="D61818"/>
              </a:buClr>
              <a:buFont typeface="Wingdings" pitchFamily="2" charset="2"/>
              <a:buChar char="Ø"/>
            </a:pPr>
            <a:r>
              <a:rPr lang="en-US" dirty="0" smtClean="0"/>
              <a:t>Routes</a:t>
            </a:r>
            <a:endParaRPr lang="en-GB" b="0" dirty="0"/>
          </a:p>
          <a:p>
            <a:pPr marL="342900" indent="-342900">
              <a:buClr>
                <a:srgbClr val="D61818"/>
              </a:buClr>
              <a:buFont typeface="Wingdings" pitchFamily="2" charset="2"/>
              <a:buChar char="Ø"/>
            </a:pPr>
            <a:endParaRPr lang="en-GB" b="0" dirty="0"/>
          </a:p>
          <a:p>
            <a:pPr marL="342900" indent="-342900">
              <a:buClr>
                <a:srgbClr val="D61818"/>
              </a:buClr>
              <a:buFont typeface="Wingdings" pitchFamily="2" charset="2"/>
              <a:buChar char="Ø"/>
            </a:pPr>
            <a:r>
              <a:rPr lang="en-US" dirty="0" smtClean="0"/>
              <a:t>Stops</a:t>
            </a:r>
            <a:endParaRPr lang="en-GB" b="0" dirty="0"/>
          </a:p>
          <a:p>
            <a:pPr marL="342900" indent="-342900">
              <a:buClr>
                <a:srgbClr val="D61818"/>
              </a:buClr>
              <a:buFont typeface="Wingdings" pitchFamily="2" charset="2"/>
              <a:buChar char="Ø"/>
            </a:pPr>
            <a:endParaRPr lang="en-GB" b="0" dirty="0"/>
          </a:p>
          <a:p>
            <a:pPr marL="342900" indent="-342900">
              <a:buClr>
                <a:srgbClr val="D61818"/>
              </a:buClr>
              <a:buFont typeface="Wingdings" pitchFamily="2" charset="2"/>
              <a:buChar char="Ø"/>
            </a:pPr>
            <a:r>
              <a:rPr lang="en-GB" b="0" dirty="0" smtClean="0"/>
              <a:t>Proximity</a:t>
            </a:r>
            <a:endParaRPr lang="en-GB" b="0" dirty="0"/>
          </a:p>
          <a:p>
            <a:pPr marL="342900" indent="-342900">
              <a:buClr>
                <a:srgbClr val="D61818"/>
              </a:buClr>
              <a:buFont typeface="Wingdings" pitchFamily="2" charset="2"/>
              <a:buChar char="Ø"/>
            </a:pPr>
            <a:endParaRPr lang="en-GB" b="0" dirty="0"/>
          </a:p>
          <a:p>
            <a:pPr marL="342900" indent="-342900">
              <a:buClr>
                <a:srgbClr val="D61818"/>
              </a:buClr>
              <a:buFont typeface="Wingdings" pitchFamily="2" charset="2"/>
              <a:buChar char="Ø"/>
            </a:pPr>
            <a:r>
              <a:rPr lang="en-US" dirty="0" smtClean="0"/>
              <a:t>Address </a:t>
            </a:r>
            <a:r>
              <a:rPr lang="en-US" dirty="0" err="1" smtClean="0"/>
              <a:t>Geocoding</a:t>
            </a:r>
            <a:endParaRPr lang="en-GB" b="0" dirty="0"/>
          </a:p>
          <a:p>
            <a:pPr marL="342900" indent="-342900">
              <a:buClr>
                <a:srgbClr val="D61818"/>
              </a:buClr>
              <a:buFont typeface="Wingdings" pitchFamily="2" charset="2"/>
              <a:buChar char="Ø"/>
            </a:pPr>
            <a:endParaRPr lang="en-GB" b="0" dirty="0"/>
          </a:p>
          <a:p>
            <a:pPr marL="342900" indent="-342900">
              <a:buClr>
                <a:srgbClr val="D61818"/>
              </a:buClr>
              <a:buFont typeface="Wingdings" pitchFamily="2" charset="2"/>
              <a:buChar char="Ø"/>
            </a:pPr>
            <a:r>
              <a:rPr lang="en-GB" b="0" dirty="0"/>
              <a:t>Over-the-air </a:t>
            </a:r>
            <a:r>
              <a:rPr lang="en-US" dirty="0" smtClean="0"/>
              <a:t>reconfiguration of </a:t>
            </a:r>
            <a:r>
              <a:rPr lang="en-US" dirty="0" err="1" smtClean="0"/>
              <a:t>telematic</a:t>
            </a:r>
            <a:r>
              <a:rPr lang="en-US" dirty="0" smtClean="0"/>
              <a:t> units</a:t>
            </a:r>
            <a:endParaRPr lang="el-GR" b="0" dirty="0"/>
          </a:p>
          <a:p>
            <a:pPr marL="342900" indent="-342900">
              <a:buClr>
                <a:srgbClr val="D61818"/>
              </a:buClr>
              <a:buFont typeface="Wingdings" pitchFamily="2" charset="2"/>
              <a:buChar char="Ø"/>
            </a:pPr>
            <a:endParaRPr lang="en-GB" b="0" dirty="0"/>
          </a:p>
          <a:p>
            <a:pPr marL="342900" indent="-342900">
              <a:buClr>
                <a:srgbClr val="D61818"/>
              </a:buClr>
              <a:buFont typeface="Wingdings" pitchFamily="2" charset="2"/>
              <a:buChar char="Ø"/>
            </a:pPr>
            <a:r>
              <a:rPr lang="en-US" dirty="0" smtClean="0"/>
              <a:t>Support of GPRS/TETRA/VHF communication bearers</a:t>
            </a:r>
            <a:endParaRPr lang="el-GR" b="0" dirty="0"/>
          </a:p>
          <a:p>
            <a:pPr marL="342900" indent="-342900">
              <a:buFontTx/>
              <a:buAutoNum type="arabicPeriod"/>
            </a:pPr>
            <a:endParaRPr lang="el-GR" b="0" dirty="0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1239838"/>
            <a:ext cx="3024187" cy="233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3789363"/>
            <a:ext cx="3060700" cy="232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3706813"/>
            <a:ext cx="3024187" cy="231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84" name="Text Box 15"/>
          <p:cNvSpPr txBox="1">
            <a:spLocks noChangeArrowheads="1"/>
          </p:cNvSpPr>
          <p:nvPr/>
        </p:nvSpPr>
        <p:spPr bwMode="auto">
          <a:xfrm>
            <a:off x="3779838" y="31750"/>
            <a:ext cx="540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Resource Tracking Subsystem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064500" cy="808038"/>
          </a:xfrm>
          <a:noFill/>
          <a:ln/>
        </p:spPr>
        <p:txBody>
          <a:bodyPr lIns="0" tIns="0" rIns="0" bIns="0" anchor="b"/>
          <a:lstStyle/>
          <a:p>
            <a:pPr algn="l"/>
            <a:r>
              <a:rPr lang="en-US" sz="2400" b="1" dirty="0" smtClean="0">
                <a:solidFill>
                  <a:srgbClr val="818FC1"/>
                </a:solidFill>
                <a:latin typeface="Myriad Pro" pitchFamily="34" charset="0"/>
              </a:rPr>
              <a:t>Resource Tracking</a:t>
            </a:r>
            <a:endParaRPr lang="el-GR" sz="24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4925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S.A.F.E.R.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0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229381" name="Line 5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34925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AutoTrack</a:t>
            </a:r>
            <a:r>
              <a:rPr lang="en-US" b="1" baseline="30000">
                <a:solidFill>
                  <a:schemeClr val="bg1"/>
                </a:solidFill>
              </a:rPr>
              <a:t>TM </a:t>
            </a:r>
            <a:r>
              <a:rPr lang="en-US" b="1">
                <a:solidFill>
                  <a:schemeClr val="bg1"/>
                </a:solidFill>
              </a:rPr>
              <a:t>FFIMS</a:t>
            </a:r>
            <a:endParaRPr lang="el-GR" b="1">
              <a:solidFill>
                <a:schemeClr val="bg1"/>
              </a:solidFill>
            </a:endParaRPr>
          </a:p>
        </p:txBody>
      </p:sp>
      <p:pic>
        <p:nvPicPr>
          <p:cNvPr id="229407" name="Picture 31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229408" name="Line 3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9418" name="Text Box 42"/>
          <p:cNvSpPr txBox="1">
            <a:spLocks noChangeArrowheads="1"/>
          </p:cNvSpPr>
          <p:nvPr/>
        </p:nvSpPr>
        <p:spPr bwMode="auto">
          <a:xfrm>
            <a:off x="4211638" y="38100"/>
            <a:ext cx="4967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About</a:t>
            </a:r>
            <a:r>
              <a:rPr lang="el-GR" b="1" dirty="0" smtClean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SATWAYS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229435" name="Rectangle 59"/>
          <p:cNvSpPr>
            <a:spLocks noChangeArrowheads="1"/>
          </p:cNvSpPr>
          <p:nvPr/>
        </p:nvSpPr>
        <p:spPr bwMode="auto">
          <a:xfrm>
            <a:off x="0" y="3789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457" name="AutoShape 81"/>
          <p:cNvSpPr>
            <a:spLocks noChangeArrowheads="1"/>
          </p:cNvSpPr>
          <p:nvPr/>
        </p:nvSpPr>
        <p:spPr bwMode="auto">
          <a:xfrm>
            <a:off x="6588125" y="404813"/>
            <a:ext cx="2555875" cy="3384550"/>
          </a:xfrm>
          <a:prstGeom prst="parallelogram">
            <a:avLst>
              <a:gd name="adj" fmla="val 25000"/>
            </a:avLst>
          </a:prstGeom>
          <a:solidFill>
            <a:schemeClr val="bg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58" name="AutoShape 82" descr="help-u_world_eye-422x458"/>
          <p:cNvSpPr>
            <a:spLocks noChangeArrowheads="1"/>
          </p:cNvSpPr>
          <p:nvPr/>
        </p:nvSpPr>
        <p:spPr bwMode="auto">
          <a:xfrm>
            <a:off x="6588125" y="3213100"/>
            <a:ext cx="2555875" cy="3384550"/>
          </a:xfrm>
          <a:prstGeom prst="parallelogram">
            <a:avLst>
              <a:gd name="adj" fmla="val 25000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59" name="Rectangle 8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692696"/>
            <a:ext cx="8301038" cy="590391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 typeface="Wingdings" pitchFamily="2" charset="2"/>
              <a:buChar char="v"/>
            </a:pPr>
            <a:r>
              <a:rPr lang="en-GB" sz="1600" b="1" dirty="0" smtClean="0"/>
              <a:t>SATWAYS</a:t>
            </a:r>
            <a:r>
              <a:rPr lang="el-GR" sz="1600" b="1" dirty="0" smtClean="0"/>
              <a:t> </a:t>
            </a:r>
            <a:r>
              <a:rPr lang="en-GB" sz="1600" b="1" dirty="0" smtClean="0"/>
              <a:t>is a </a:t>
            </a:r>
            <a:r>
              <a:rPr lang="el-GR" sz="1600" b="1" dirty="0" smtClean="0"/>
              <a:t>provider </a:t>
            </a:r>
            <a:r>
              <a:rPr lang="en-GB" sz="1600" b="1" dirty="0" smtClean="0"/>
              <a:t>of</a:t>
            </a:r>
            <a:r>
              <a:rPr lang="el-GR" sz="1600" b="1" dirty="0" smtClean="0"/>
              <a:t> </a:t>
            </a:r>
            <a:r>
              <a:rPr lang="en-GB" sz="1600" b="1" dirty="0" smtClean="0"/>
              <a:t>state-of-the-art</a:t>
            </a:r>
            <a:r>
              <a:rPr lang="el-GR" sz="1600" b="1" dirty="0" smtClean="0"/>
              <a:t> applications, turn</a:t>
            </a:r>
            <a:r>
              <a:rPr lang="en-GB" sz="1600" b="1" dirty="0" smtClean="0"/>
              <a:t>-</a:t>
            </a:r>
            <a:r>
              <a:rPr lang="el-GR" sz="1600" b="1" dirty="0" smtClean="0"/>
              <a:t>key solutions, and </a:t>
            </a:r>
            <a:r>
              <a:rPr lang="en-GB" sz="1600" b="1" dirty="0" smtClean="0"/>
              <a:t>expert</a:t>
            </a:r>
            <a:r>
              <a:rPr lang="el-GR" sz="1600" b="1" dirty="0" smtClean="0"/>
              <a:t> services </a:t>
            </a:r>
            <a:r>
              <a:rPr lang="en-GB" sz="1600" b="1" dirty="0" smtClean="0"/>
              <a:t>in</a:t>
            </a:r>
            <a:r>
              <a:rPr lang="el-GR" sz="1600" b="1" dirty="0" smtClean="0"/>
              <a:t>: </a:t>
            </a:r>
            <a:endParaRPr lang="en-US" sz="1600" b="1" dirty="0" smtClean="0"/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 typeface="Wingdings" pitchFamily="2" charset="2"/>
              <a:buChar char="v"/>
            </a:pPr>
            <a:endParaRPr lang="el-GR" sz="300" b="1" dirty="0" smtClean="0"/>
          </a:p>
          <a:p>
            <a:pPr lvl="1"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Tx/>
              <a:buChar char="•"/>
            </a:pPr>
            <a:r>
              <a:rPr lang="el-GR" sz="1200" dirty="0" smtClean="0">
                <a:solidFill>
                  <a:srgbClr val="4D4D4D"/>
                </a:solidFill>
              </a:rPr>
              <a:t>Command &amp; Control for </a:t>
            </a:r>
            <a:r>
              <a:rPr lang="en-GB" sz="1200" dirty="0" smtClean="0">
                <a:solidFill>
                  <a:srgbClr val="4D4D4D"/>
                </a:solidFill>
              </a:rPr>
              <a:t>Emergency</a:t>
            </a:r>
            <a:r>
              <a:rPr lang="el-GR" sz="1200" dirty="0" smtClean="0">
                <a:solidFill>
                  <a:srgbClr val="4D4D4D"/>
                </a:solidFill>
              </a:rPr>
              <a:t> </a:t>
            </a:r>
            <a:r>
              <a:rPr lang="en-GB" sz="1200" dirty="0" smtClean="0">
                <a:solidFill>
                  <a:srgbClr val="4D4D4D"/>
                </a:solidFill>
              </a:rPr>
              <a:t>Response</a:t>
            </a:r>
            <a:r>
              <a:rPr lang="el-GR" sz="1200" dirty="0" smtClean="0">
                <a:solidFill>
                  <a:srgbClr val="4D4D4D"/>
                </a:solidFill>
              </a:rPr>
              <a:t> Agencies </a:t>
            </a:r>
            <a:r>
              <a:rPr lang="en-GB" sz="1200" dirty="0" smtClean="0">
                <a:solidFill>
                  <a:srgbClr val="4D4D4D"/>
                </a:solidFill>
              </a:rPr>
              <a:t>and</a:t>
            </a:r>
            <a:r>
              <a:rPr lang="el-GR" sz="1200" dirty="0" smtClean="0">
                <a:solidFill>
                  <a:srgbClr val="4D4D4D"/>
                </a:solidFill>
              </a:rPr>
              <a:t> Homeland Security Authorities</a:t>
            </a:r>
            <a:endParaRPr lang="en-GB" sz="1200" dirty="0" smtClean="0">
              <a:solidFill>
                <a:srgbClr val="4D4D4D"/>
              </a:solidFill>
            </a:endParaRPr>
          </a:p>
          <a:p>
            <a:pPr lvl="1"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Tx/>
              <a:buChar char="•"/>
            </a:pPr>
            <a:r>
              <a:rPr lang="el-GR" sz="1200" dirty="0" smtClean="0">
                <a:solidFill>
                  <a:srgbClr val="4D4D4D"/>
                </a:solidFill>
              </a:rPr>
              <a:t>Integrated Security for</a:t>
            </a:r>
            <a:r>
              <a:rPr lang="en-GB" sz="1200" dirty="0" smtClean="0">
                <a:solidFill>
                  <a:srgbClr val="4D4D4D"/>
                </a:solidFill>
              </a:rPr>
              <a:t> metropolitan</a:t>
            </a:r>
            <a:r>
              <a:rPr lang="el-GR" sz="1200" dirty="0" smtClean="0">
                <a:solidFill>
                  <a:srgbClr val="4D4D4D"/>
                </a:solidFill>
              </a:rPr>
              <a:t> &amp; </a:t>
            </a:r>
            <a:r>
              <a:rPr lang="en-GB" sz="1200" dirty="0" smtClean="0">
                <a:solidFill>
                  <a:srgbClr val="4D4D4D"/>
                </a:solidFill>
              </a:rPr>
              <a:t>residential</a:t>
            </a:r>
            <a:r>
              <a:rPr lang="el-GR" sz="1200" dirty="0" smtClean="0">
                <a:solidFill>
                  <a:srgbClr val="4D4D4D"/>
                </a:solidFill>
              </a:rPr>
              <a:t> </a:t>
            </a:r>
            <a:r>
              <a:rPr lang="en-GB" sz="1200" dirty="0" smtClean="0">
                <a:solidFill>
                  <a:srgbClr val="4D4D4D"/>
                </a:solidFill>
              </a:rPr>
              <a:t>areas</a:t>
            </a:r>
            <a:r>
              <a:rPr lang="el-GR" sz="1200" dirty="0" smtClean="0">
                <a:solidFill>
                  <a:srgbClr val="4D4D4D"/>
                </a:solidFill>
              </a:rPr>
              <a:t>, </a:t>
            </a:r>
            <a:r>
              <a:rPr lang="en-GB" sz="1200" dirty="0" smtClean="0">
                <a:solidFill>
                  <a:srgbClr val="4D4D4D"/>
                </a:solidFill>
              </a:rPr>
              <a:t>critical</a:t>
            </a:r>
            <a:r>
              <a:rPr lang="el-GR" sz="1200" dirty="0" smtClean="0">
                <a:solidFill>
                  <a:srgbClr val="4D4D4D"/>
                </a:solidFill>
              </a:rPr>
              <a:t> </a:t>
            </a:r>
            <a:r>
              <a:rPr lang="en-GB" sz="1200" dirty="0" err="1" smtClean="0">
                <a:solidFill>
                  <a:srgbClr val="4D4D4D"/>
                </a:solidFill>
              </a:rPr>
              <a:t>i</a:t>
            </a:r>
            <a:r>
              <a:rPr lang="el-GR" sz="1200" dirty="0" smtClean="0">
                <a:solidFill>
                  <a:srgbClr val="4D4D4D"/>
                </a:solidFill>
              </a:rPr>
              <a:t>nfrastructure,</a:t>
            </a:r>
            <a:r>
              <a:rPr lang="en-GB" sz="1200" dirty="0" smtClean="0">
                <a:solidFill>
                  <a:srgbClr val="4D4D4D"/>
                </a:solidFill>
              </a:rPr>
              <a:t> industrial</a:t>
            </a:r>
            <a:r>
              <a:rPr lang="el-GR" sz="1200" dirty="0" smtClean="0">
                <a:solidFill>
                  <a:srgbClr val="4D4D4D"/>
                </a:solidFill>
              </a:rPr>
              <a:t> and </a:t>
            </a:r>
            <a:r>
              <a:rPr lang="en-GB" sz="1200" dirty="0" smtClean="0">
                <a:solidFill>
                  <a:srgbClr val="4D4D4D"/>
                </a:solidFill>
              </a:rPr>
              <a:t>m</a:t>
            </a:r>
            <a:r>
              <a:rPr lang="el-GR" sz="1200" dirty="0" smtClean="0">
                <a:solidFill>
                  <a:srgbClr val="4D4D4D"/>
                </a:solidFill>
              </a:rPr>
              <a:t>ilitary facilities</a:t>
            </a:r>
            <a:endParaRPr lang="en-US" sz="1200" dirty="0" smtClean="0">
              <a:solidFill>
                <a:srgbClr val="4D4D4D"/>
              </a:solidFill>
            </a:endParaRPr>
          </a:p>
          <a:p>
            <a:pPr lvl="1"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Tx/>
              <a:buChar char="•"/>
            </a:pPr>
            <a:r>
              <a:rPr lang="en-GB" sz="1200" dirty="0" smtClean="0">
                <a:solidFill>
                  <a:srgbClr val="4D4D4D"/>
                </a:solidFill>
              </a:rPr>
              <a:t>Natural &amp; Technological Crisis Management</a:t>
            </a:r>
          </a:p>
          <a:p>
            <a:pPr lvl="1"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Tx/>
              <a:buChar char="•"/>
            </a:pPr>
            <a:r>
              <a:rPr lang="en-GB" sz="1200" dirty="0" smtClean="0">
                <a:solidFill>
                  <a:srgbClr val="4D4D4D"/>
                </a:solidFill>
              </a:rPr>
              <a:t>Satellite and Terrestrial Wireless Communications</a:t>
            </a:r>
            <a:endParaRPr lang="el-GR" sz="1200" dirty="0" smtClean="0">
              <a:solidFill>
                <a:srgbClr val="4D4D4D"/>
              </a:solidFill>
            </a:endParaRPr>
          </a:p>
          <a:p>
            <a:pPr lvl="1"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Tx/>
              <a:buChar char="•"/>
            </a:pPr>
            <a:r>
              <a:rPr lang="en-GB" sz="1200" dirty="0" smtClean="0">
                <a:solidFill>
                  <a:srgbClr val="4D4D4D"/>
                </a:solidFill>
              </a:rPr>
              <a:t>Professional Services</a:t>
            </a:r>
            <a:r>
              <a:rPr lang="el-GR" sz="1200" dirty="0" smtClean="0">
                <a:solidFill>
                  <a:srgbClr val="4D4D4D"/>
                </a:solidFill>
              </a:rPr>
              <a:t> </a:t>
            </a:r>
            <a:r>
              <a:rPr lang="en-GB" sz="1200" dirty="0" smtClean="0">
                <a:solidFill>
                  <a:srgbClr val="4D4D4D"/>
                </a:solidFill>
              </a:rPr>
              <a:t>related to Operation, Administration, Service and Maintenance of installed systems</a:t>
            </a:r>
            <a:r>
              <a:rPr lang="el-GR" sz="1200" dirty="0" smtClean="0">
                <a:solidFill>
                  <a:srgbClr val="4D4D4D"/>
                </a:solidFill>
              </a:rPr>
              <a:t>.</a:t>
            </a: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endParaRPr lang="en-GB" sz="1400" dirty="0" smtClean="0"/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 typeface="Wingdings" pitchFamily="2" charset="2"/>
              <a:buChar char="v"/>
            </a:pPr>
            <a:r>
              <a:rPr lang="en-GB" sz="1600" b="1" dirty="0" smtClean="0"/>
              <a:t>Our Products and Solutions consists of:</a:t>
            </a: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 typeface="Wingdings" pitchFamily="2" charset="2"/>
              <a:buChar char="v"/>
            </a:pPr>
            <a:endParaRPr lang="en-GB" sz="900" b="1" dirty="0" smtClean="0"/>
          </a:p>
          <a:p>
            <a:pPr lvl="1"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Tx/>
              <a:buChar char="•"/>
            </a:pPr>
            <a:r>
              <a:rPr lang="en-US" sz="1200" dirty="0" smtClean="0">
                <a:solidFill>
                  <a:srgbClr val="4D4D4D"/>
                </a:solidFill>
              </a:rPr>
              <a:t>Command &amp; Control Systems</a:t>
            </a:r>
            <a:endParaRPr lang="el-GR" sz="1200" dirty="0">
              <a:solidFill>
                <a:srgbClr val="4D4D4D"/>
              </a:solidFill>
            </a:endParaRPr>
          </a:p>
          <a:p>
            <a:pPr lvl="1"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Tx/>
              <a:buChar char="•"/>
            </a:pPr>
            <a:r>
              <a:rPr lang="en-US" sz="1200" dirty="0" err="1" smtClean="0">
                <a:solidFill>
                  <a:srgbClr val="4D4D4D"/>
                </a:solidFill>
              </a:rPr>
              <a:t>Telematics</a:t>
            </a:r>
            <a:endParaRPr lang="el-GR" sz="1200" dirty="0">
              <a:solidFill>
                <a:srgbClr val="4D4D4D"/>
              </a:solidFill>
            </a:endParaRPr>
          </a:p>
          <a:p>
            <a:pPr lvl="1"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Tx/>
              <a:buChar char="•"/>
            </a:pPr>
            <a:r>
              <a:rPr lang="en-US" sz="1200" dirty="0" smtClean="0">
                <a:solidFill>
                  <a:srgbClr val="4D4D4D"/>
                </a:solidFill>
              </a:rPr>
              <a:t>Location Tracking and Navigation</a:t>
            </a:r>
            <a:endParaRPr lang="en-GB" sz="1200" dirty="0">
              <a:solidFill>
                <a:srgbClr val="4D4D4D"/>
              </a:solidFill>
            </a:endParaRPr>
          </a:p>
          <a:p>
            <a:pPr lvl="1"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Tx/>
              <a:buChar char="•"/>
            </a:pPr>
            <a:r>
              <a:rPr lang="en-US" sz="1200" dirty="0" smtClean="0">
                <a:solidFill>
                  <a:srgbClr val="4D4D4D"/>
                </a:solidFill>
              </a:rPr>
              <a:t>Crisis Management</a:t>
            </a:r>
          </a:p>
          <a:p>
            <a:pPr lvl="1"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Tx/>
              <a:buChar char="•"/>
            </a:pPr>
            <a:r>
              <a:rPr lang="en-US" sz="1200" dirty="0" smtClean="0">
                <a:solidFill>
                  <a:srgbClr val="4D4D4D"/>
                </a:solidFill>
              </a:rPr>
              <a:t>Geographical Information Systems</a:t>
            </a:r>
            <a:endParaRPr lang="en-US" sz="1200" dirty="0">
              <a:solidFill>
                <a:srgbClr val="4D4D4D"/>
              </a:solidFill>
            </a:endParaRPr>
          </a:p>
          <a:p>
            <a:pPr lvl="1"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Tx/>
              <a:buNone/>
            </a:pPr>
            <a:endParaRPr lang="en-US" sz="200" dirty="0" smtClean="0">
              <a:solidFill>
                <a:srgbClr val="4D4D4D"/>
              </a:solidFill>
            </a:endParaRPr>
          </a:p>
          <a:p>
            <a:pPr lvl="1"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Tx/>
              <a:buNone/>
            </a:pPr>
            <a:endParaRPr lang="en-US" sz="200" dirty="0">
              <a:solidFill>
                <a:srgbClr val="4D4D4D"/>
              </a:solidFill>
            </a:endParaRPr>
          </a:p>
          <a:p>
            <a:pPr lvl="1"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Tx/>
              <a:buChar char="•"/>
            </a:pPr>
            <a:r>
              <a:rPr lang="en-US" sz="1200" dirty="0" smtClean="0">
                <a:solidFill>
                  <a:srgbClr val="4D4D4D"/>
                </a:solidFill>
              </a:rPr>
              <a:t>Simulation &amp; Mission Planning Systems</a:t>
            </a:r>
          </a:p>
          <a:p>
            <a:pPr lvl="1"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Tx/>
              <a:buChar char="•"/>
            </a:pPr>
            <a:r>
              <a:rPr lang="en-US" sz="1200" dirty="0" smtClean="0">
                <a:solidFill>
                  <a:srgbClr val="4D4D4D"/>
                </a:solidFill>
              </a:rPr>
              <a:t>Satellite Communications</a:t>
            </a:r>
            <a:endParaRPr lang="en-GB" sz="1200" dirty="0">
              <a:solidFill>
                <a:srgbClr val="4D4D4D"/>
              </a:solidFill>
            </a:endParaRPr>
          </a:p>
          <a:p>
            <a:pPr lvl="1"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Tx/>
              <a:buChar char="•"/>
            </a:pPr>
            <a:r>
              <a:rPr lang="en-US" sz="1200" dirty="0" smtClean="0">
                <a:solidFill>
                  <a:srgbClr val="4D4D4D"/>
                </a:solidFill>
              </a:rPr>
              <a:t>Communications</a:t>
            </a:r>
            <a:r>
              <a:rPr lang="el-GR" sz="1200" dirty="0" smtClean="0">
                <a:solidFill>
                  <a:srgbClr val="4D4D4D"/>
                </a:solidFill>
              </a:rPr>
              <a:t> </a:t>
            </a:r>
            <a:r>
              <a:rPr lang="en-GB" sz="1200" dirty="0">
                <a:solidFill>
                  <a:srgbClr val="4D4D4D"/>
                </a:solidFill>
              </a:rPr>
              <a:t>on</a:t>
            </a:r>
            <a:r>
              <a:rPr lang="el-GR" sz="1200" dirty="0">
                <a:solidFill>
                  <a:srgbClr val="4D4D4D"/>
                </a:solidFill>
              </a:rPr>
              <a:t>-</a:t>
            </a:r>
            <a:r>
              <a:rPr lang="en-GB" sz="1200" dirty="0">
                <a:solidFill>
                  <a:srgbClr val="4D4D4D"/>
                </a:solidFill>
              </a:rPr>
              <a:t>the</a:t>
            </a:r>
            <a:r>
              <a:rPr lang="el-GR" sz="1200" dirty="0">
                <a:solidFill>
                  <a:srgbClr val="4D4D4D"/>
                </a:solidFill>
              </a:rPr>
              <a:t>-</a:t>
            </a:r>
            <a:r>
              <a:rPr lang="en-GB" sz="1200" dirty="0">
                <a:solidFill>
                  <a:srgbClr val="4D4D4D"/>
                </a:solidFill>
              </a:rPr>
              <a:t>Move </a:t>
            </a:r>
          </a:p>
          <a:p>
            <a:pPr lvl="1"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Tx/>
              <a:buNone/>
            </a:pPr>
            <a:endParaRPr lang="en-GB" sz="200" dirty="0">
              <a:solidFill>
                <a:srgbClr val="4D4D4D"/>
              </a:solidFill>
            </a:endParaRPr>
          </a:p>
          <a:p>
            <a:pPr lvl="1"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None/>
            </a:pPr>
            <a:endParaRPr lang="el-GR" sz="1200" dirty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 typeface="Wingdings" pitchFamily="2" charset="2"/>
              <a:buChar char="v"/>
            </a:pPr>
            <a:r>
              <a:rPr lang="en-US" sz="1600" b="1" dirty="0" smtClean="0"/>
              <a:t>Distributor in Greece &amp; Cyprus</a:t>
            </a:r>
            <a:endParaRPr lang="el-GR" sz="1600" b="1" dirty="0"/>
          </a:p>
          <a:p>
            <a:pPr lvl="1"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 typeface="Wingdings" pitchFamily="2" charset="2"/>
              <a:buChar char="v"/>
            </a:pPr>
            <a:r>
              <a:rPr lang="en-GB" sz="1200" dirty="0" smtClean="0">
                <a:solidFill>
                  <a:srgbClr val="4D4D4D"/>
                </a:solidFill>
              </a:rPr>
              <a:t>Skyline </a:t>
            </a:r>
            <a:r>
              <a:rPr lang="en-GB" sz="1200" dirty="0">
                <a:solidFill>
                  <a:srgbClr val="4D4D4D"/>
                </a:solidFill>
              </a:rPr>
              <a:t>Software Systems Inc</a:t>
            </a:r>
            <a:r>
              <a:rPr lang="en-GB" sz="1200" dirty="0" smtClean="0">
                <a:solidFill>
                  <a:srgbClr val="4D4D4D"/>
                </a:solidFill>
              </a:rPr>
              <a:t>.</a:t>
            </a:r>
            <a:endParaRPr lang="el-GR" sz="1200" dirty="0">
              <a:solidFill>
                <a:srgbClr val="4D4D4D"/>
              </a:solidFill>
            </a:endParaRPr>
          </a:p>
          <a:p>
            <a:pPr lvl="1"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 typeface="Wingdings" pitchFamily="2" charset="2"/>
              <a:buChar char="v"/>
            </a:pPr>
            <a:r>
              <a:rPr lang="en-GB" sz="1200" dirty="0" err="1" smtClean="0">
                <a:solidFill>
                  <a:srgbClr val="4D4D4D"/>
                </a:solidFill>
              </a:rPr>
              <a:t>iDirect</a:t>
            </a:r>
            <a:r>
              <a:rPr lang="en-GB" sz="1200" dirty="0" smtClean="0">
                <a:solidFill>
                  <a:srgbClr val="4D4D4D"/>
                </a:solidFill>
              </a:rPr>
              <a:t> Inc.</a:t>
            </a:r>
            <a:endParaRPr lang="el-GR" sz="1200" dirty="0">
              <a:solidFill>
                <a:srgbClr val="4D4D4D"/>
              </a:solidFill>
            </a:endParaRPr>
          </a:p>
          <a:p>
            <a:pPr lvl="1"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 typeface="Wingdings" pitchFamily="2" charset="2"/>
              <a:buChar char="v"/>
            </a:pPr>
            <a:endParaRPr lang="el-GR" sz="1200" dirty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 typeface="Wingdings" pitchFamily="2" charset="2"/>
              <a:buChar char="v"/>
            </a:pPr>
            <a:r>
              <a:rPr lang="el-GR" sz="1400" dirty="0" smtClean="0">
                <a:solidFill>
                  <a:srgbClr val="4D4D4D"/>
                </a:solidFill>
              </a:rPr>
              <a:t>ΙΟΜ </a:t>
            </a:r>
            <a:r>
              <a:rPr lang="el-GR" sz="1400" dirty="0">
                <a:solidFill>
                  <a:srgbClr val="4D4D4D"/>
                </a:solidFill>
              </a:rPr>
              <a:t>&amp; </a:t>
            </a:r>
            <a:r>
              <a:rPr lang="en-GB" sz="1400" dirty="0">
                <a:solidFill>
                  <a:srgbClr val="4D4D4D"/>
                </a:solidFill>
              </a:rPr>
              <a:t>CHIP</a:t>
            </a:r>
            <a:r>
              <a:rPr lang="el-GR" sz="1400" dirty="0">
                <a:solidFill>
                  <a:srgbClr val="4D4D4D"/>
                </a:solidFill>
              </a:rPr>
              <a:t> </a:t>
            </a:r>
            <a:r>
              <a:rPr lang="en-US" sz="1400" dirty="0" smtClean="0">
                <a:solidFill>
                  <a:srgbClr val="4D4D4D"/>
                </a:solidFill>
              </a:rPr>
              <a:t>certified from </a:t>
            </a:r>
            <a:r>
              <a:rPr lang="en-GB" sz="1400" dirty="0" err="1" smtClean="0">
                <a:solidFill>
                  <a:srgbClr val="4D4D4D"/>
                </a:solidFill>
              </a:rPr>
              <a:t>iDirect</a:t>
            </a:r>
            <a:r>
              <a:rPr lang="en-GB" sz="1400" dirty="0" smtClean="0">
                <a:solidFill>
                  <a:srgbClr val="4D4D4D"/>
                </a:solidFill>
              </a:rPr>
              <a:t> for teleport installations</a:t>
            </a:r>
            <a:endParaRPr lang="el-GR" sz="1400" dirty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 typeface="Wingdings" pitchFamily="2" charset="2"/>
              <a:buChar char="v"/>
            </a:pPr>
            <a:endParaRPr lang="el-GR" sz="1400" dirty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 typeface="Wingdings" pitchFamily="2" charset="2"/>
              <a:buChar char="v"/>
            </a:pPr>
            <a:r>
              <a:rPr lang="en-GB" sz="1400" dirty="0" smtClean="0">
                <a:solidFill>
                  <a:srgbClr val="4D4D4D"/>
                </a:solidFill>
              </a:rPr>
              <a:t>ISO9001 :2008 certified for software development &amp; </a:t>
            </a:r>
            <a:r>
              <a:rPr lang="en-GB" sz="1400" dirty="0" err="1" smtClean="0">
                <a:solidFill>
                  <a:srgbClr val="4D4D4D"/>
                </a:solidFill>
              </a:rPr>
              <a:t>Satcom</a:t>
            </a:r>
            <a:r>
              <a:rPr lang="en-GB" sz="1400" dirty="0" smtClean="0">
                <a:solidFill>
                  <a:srgbClr val="4D4D4D"/>
                </a:solidFill>
              </a:rPr>
              <a:t> applications</a:t>
            </a:r>
            <a:endParaRPr lang="en-US" sz="14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317" name="Picture 5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653318" name="Line 6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53320" name="Text Box 8"/>
          <p:cNvSpPr txBox="1">
            <a:spLocks noChangeArrowheads="1"/>
          </p:cNvSpPr>
          <p:nvPr/>
        </p:nvSpPr>
        <p:spPr bwMode="auto">
          <a:xfrm>
            <a:off x="34925" y="44450"/>
            <a:ext cx="4967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S.A.F.E.R.</a:t>
            </a:r>
            <a:endParaRPr lang="el-GR" b="1" dirty="0">
              <a:solidFill>
                <a:schemeClr val="bg1"/>
              </a:solidFill>
            </a:endParaRPr>
          </a:p>
          <a:p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653321" name="Rectangle 9"/>
          <p:cNvSpPr>
            <a:spLocks noChangeArrowheads="1"/>
          </p:cNvSpPr>
          <p:nvPr/>
        </p:nvSpPr>
        <p:spPr bwMode="auto">
          <a:xfrm>
            <a:off x="2915816" y="1988840"/>
            <a:ext cx="345757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C40237"/>
                </a:solidFill>
                <a:latin typeface="Myriad Pro" pitchFamily="34" charset="0"/>
              </a:rPr>
              <a:t>SCENARIO</a:t>
            </a:r>
            <a:r>
              <a:rPr lang="el-GR" sz="2800" b="1" dirty="0" smtClean="0">
                <a:solidFill>
                  <a:srgbClr val="818FC1"/>
                </a:solidFill>
                <a:latin typeface="Myriad Pro" pitchFamily="34" charset="0"/>
              </a:rPr>
              <a:t> </a:t>
            </a:r>
            <a:r>
              <a:rPr lang="en-US" sz="2800" b="1" dirty="0" smtClean="0">
                <a:solidFill>
                  <a:srgbClr val="818FC1"/>
                </a:solidFill>
                <a:latin typeface="Myriad Pro" pitchFamily="34" charset="0"/>
              </a:rPr>
              <a:t>Collaborative Resolution of a Forest Fire Incidence involving various Agencies and Local Government</a:t>
            </a:r>
            <a:endParaRPr lang="el-GR" sz="2800" b="1" baseline="30000" dirty="0">
              <a:solidFill>
                <a:srgbClr val="818FC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0794" name="Object 10"/>
          <p:cNvGraphicFramePr>
            <a:graphicFrameLocks noChangeAspect="1"/>
          </p:cNvGraphicFramePr>
          <p:nvPr/>
        </p:nvGraphicFramePr>
        <p:xfrm>
          <a:off x="0" y="1916832"/>
          <a:ext cx="8229600" cy="445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77" name="Visio" r:id="rId6" imgW="8951119" imgH="4841161" progId="Visio.Drawing.11">
                  <p:embed/>
                </p:oleObj>
              </mc:Choice>
              <mc:Fallback>
                <p:oleObj name="Visio" r:id="rId6" imgW="8951119" imgH="4841161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16832"/>
                        <a:ext cx="8229600" cy="445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0872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5038" y="404813"/>
            <a:ext cx="1858962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0873" name="Picture 11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836613"/>
            <a:ext cx="44926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6262702" y="1952625"/>
            <a:ext cx="1566865" cy="857250"/>
            <a:chOff x="4196" y="1240"/>
            <a:chExt cx="987" cy="717"/>
          </a:xfrm>
        </p:grpSpPr>
        <p:sp>
          <p:nvSpPr>
            <p:cNvPr id="630825" name="Text Box 58"/>
            <p:cNvSpPr txBox="1">
              <a:spLocks noChangeArrowheads="1"/>
            </p:cNvSpPr>
            <p:nvPr/>
          </p:nvSpPr>
          <p:spPr bwMode="auto">
            <a:xfrm>
              <a:off x="4373" y="1240"/>
              <a:ext cx="81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2"/>
                  </a:solidFill>
                  <a:latin typeface="Tahoma" pitchFamily="34" charset="0"/>
                  <a:cs typeface="Arial" charset="0"/>
                </a:rPr>
                <a:t>Call answered</a:t>
              </a:r>
              <a:endParaRPr lang="en-GB" sz="1400" dirty="0">
                <a:solidFill>
                  <a:schemeClr val="bg2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630826" name="Freeform 59"/>
            <p:cNvSpPr>
              <a:spLocks/>
            </p:cNvSpPr>
            <p:nvPr/>
          </p:nvSpPr>
          <p:spPr bwMode="auto">
            <a:xfrm>
              <a:off x="4196" y="1322"/>
              <a:ext cx="216" cy="635"/>
            </a:xfrm>
            <a:custGeom>
              <a:avLst/>
              <a:gdLst>
                <a:gd name="T0" fmla="*/ 216 w 216"/>
                <a:gd name="T1" fmla="*/ 0 h 635"/>
                <a:gd name="T2" fmla="*/ 0 w 216"/>
                <a:gd name="T3" fmla="*/ 0 h 635"/>
                <a:gd name="T4" fmla="*/ 0 w 216"/>
                <a:gd name="T5" fmla="*/ 635 h 635"/>
                <a:gd name="T6" fmla="*/ 0 60000 65536"/>
                <a:gd name="T7" fmla="*/ 0 60000 65536"/>
                <a:gd name="T8" fmla="*/ 0 60000 65536"/>
                <a:gd name="T9" fmla="*/ 0 w 216"/>
                <a:gd name="T10" fmla="*/ 0 h 635"/>
                <a:gd name="T11" fmla="*/ 216 w 216"/>
                <a:gd name="T12" fmla="*/ 635 h 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635">
                  <a:moveTo>
                    <a:pt x="216" y="0"/>
                  </a:moveTo>
                  <a:lnTo>
                    <a:pt x="0" y="0"/>
                  </a:lnTo>
                  <a:lnTo>
                    <a:pt x="0" y="635"/>
                  </a:lnTo>
                </a:path>
              </a:pathLst>
            </a:cu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400">
                <a:solidFill>
                  <a:schemeClr val="bg2"/>
                </a:solidFill>
                <a:cs typeface="Arial" charset="0"/>
              </a:endParaRPr>
            </a:p>
          </p:txBody>
        </p:sp>
      </p:grpSp>
      <p:pic>
        <p:nvPicPr>
          <p:cNvPr id="630788" name="Picture 4" descr="Untitled-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630789" name="Line 5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30790" name="Text Box 6"/>
          <p:cNvSpPr txBox="1">
            <a:spLocks noChangeArrowheads="1"/>
          </p:cNvSpPr>
          <p:nvPr/>
        </p:nvSpPr>
        <p:spPr bwMode="auto">
          <a:xfrm>
            <a:off x="4213225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 b="1">
                <a:solidFill>
                  <a:schemeClr val="bg1"/>
                </a:solidFill>
              </a:rPr>
              <a:t>Αντιμετώπιση Συμβάντος</a:t>
            </a:r>
          </a:p>
        </p:txBody>
      </p:sp>
      <p:sp>
        <p:nvSpPr>
          <p:cNvPr id="630791" name="Text Box 7"/>
          <p:cNvSpPr txBox="1">
            <a:spLocks noChangeArrowheads="1"/>
          </p:cNvSpPr>
          <p:nvPr/>
        </p:nvSpPr>
        <p:spPr bwMode="auto">
          <a:xfrm>
            <a:off x="34925" y="44450"/>
            <a:ext cx="4967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S.A.F.E.R.</a:t>
            </a:r>
            <a:endParaRPr lang="el-GR" b="1">
              <a:solidFill>
                <a:schemeClr val="bg1"/>
              </a:solidFill>
            </a:endParaRPr>
          </a:p>
          <a:p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630792" name="Rectangle 8"/>
          <p:cNvSpPr>
            <a:spLocks noChangeArrowheads="1"/>
          </p:cNvSpPr>
          <p:nvPr/>
        </p:nvSpPr>
        <p:spPr bwMode="auto">
          <a:xfrm>
            <a:off x="395288" y="476250"/>
            <a:ext cx="50824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818FC1"/>
                </a:solidFill>
                <a:latin typeface="Myriad Pro" pitchFamily="34" charset="0"/>
              </a:rPr>
              <a:t>Collaborative Incident / Crisis Management</a:t>
            </a:r>
            <a:endParaRPr lang="el-GR" sz="2000" b="1" baseline="30000" dirty="0">
              <a:solidFill>
                <a:srgbClr val="818FC1"/>
              </a:solidFill>
              <a:latin typeface="Myriad Pro" pitchFamily="34" charset="0"/>
            </a:endParaRPr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>
            <a:off x="6145213" y="2759075"/>
            <a:ext cx="271462" cy="219075"/>
          </a:xfrm>
          <a:custGeom>
            <a:avLst/>
            <a:gdLst>
              <a:gd name="T0" fmla="*/ 0 w 171"/>
              <a:gd name="T1" fmla="*/ 0 h 138"/>
              <a:gd name="T2" fmla="*/ 0 w 171"/>
              <a:gd name="T3" fmla="*/ 128587 h 138"/>
              <a:gd name="T4" fmla="*/ 271463 w 171"/>
              <a:gd name="T5" fmla="*/ 219075 h 138"/>
              <a:gd name="T6" fmla="*/ 266700 w 171"/>
              <a:gd name="T7" fmla="*/ 95250 h 138"/>
              <a:gd name="T8" fmla="*/ 0 w 171"/>
              <a:gd name="T9" fmla="*/ 0 h 1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1"/>
              <a:gd name="T16" fmla="*/ 0 h 138"/>
              <a:gd name="T17" fmla="*/ 171 w 171"/>
              <a:gd name="T18" fmla="*/ 138 h 1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1" h="138">
                <a:moveTo>
                  <a:pt x="0" y="0"/>
                </a:moveTo>
                <a:lnTo>
                  <a:pt x="0" y="81"/>
                </a:lnTo>
                <a:lnTo>
                  <a:pt x="171" y="138"/>
                </a:lnTo>
                <a:lnTo>
                  <a:pt x="168" y="60"/>
                </a:lnTo>
                <a:lnTo>
                  <a:pt x="0" y="0"/>
                </a:lnTo>
                <a:close/>
              </a:path>
            </a:pathLst>
          </a:custGeom>
          <a:solidFill>
            <a:srgbClr val="FC261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>
              <a:cs typeface="Arial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 rot="-8769112">
            <a:off x="4056063" y="2955925"/>
            <a:ext cx="685800" cy="638175"/>
            <a:chOff x="3363" y="2190"/>
            <a:chExt cx="432" cy="402"/>
          </a:xfrm>
        </p:grpSpPr>
        <p:sp>
          <p:nvSpPr>
            <p:cNvPr id="630797" name="Line 10"/>
            <p:cNvSpPr>
              <a:spLocks noChangeShapeType="1"/>
            </p:cNvSpPr>
            <p:nvPr/>
          </p:nvSpPr>
          <p:spPr bwMode="auto">
            <a:xfrm flipH="1">
              <a:off x="3381" y="2469"/>
              <a:ext cx="78" cy="39"/>
            </a:xfrm>
            <a:prstGeom prst="line">
              <a:avLst/>
            </a:prstGeom>
            <a:noFill/>
            <a:ln w="19050">
              <a:solidFill>
                <a:srgbClr val="FC261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0798" name="Line 11"/>
            <p:cNvSpPr>
              <a:spLocks noChangeShapeType="1"/>
            </p:cNvSpPr>
            <p:nvPr/>
          </p:nvSpPr>
          <p:spPr bwMode="auto">
            <a:xfrm flipH="1" flipV="1">
              <a:off x="3363" y="2367"/>
              <a:ext cx="108" cy="15"/>
            </a:xfrm>
            <a:prstGeom prst="line">
              <a:avLst/>
            </a:prstGeom>
            <a:noFill/>
            <a:ln w="19050">
              <a:solidFill>
                <a:srgbClr val="FC261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0799" name="Line 12"/>
            <p:cNvSpPr>
              <a:spLocks noChangeShapeType="1"/>
            </p:cNvSpPr>
            <p:nvPr/>
          </p:nvSpPr>
          <p:spPr bwMode="auto">
            <a:xfrm flipH="1" flipV="1">
              <a:off x="3435" y="2247"/>
              <a:ext cx="66" cy="63"/>
            </a:xfrm>
            <a:prstGeom prst="line">
              <a:avLst/>
            </a:prstGeom>
            <a:noFill/>
            <a:ln w="19050">
              <a:solidFill>
                <a:srgbClr val="FC261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0800" name="Line 13"/>
            <p:cNvSpPr>
              <a:spLocks noChangeShapeType="1"/>
            </p:cNvSpPr>
            <p:nvPr/>
          </p:nvSpPr>
          <p:spPr bwMode="auto">
            <a:xfrm flipV="1">
              <a:off x="3573" y="2190"/>
              <a:ext cx="18" cy="81"/>
            </a:xfrm>
            <a:prstGeom prst="line">
              <a:avLst/>
            </a:prstGeom>
            <a:noFill/>
            <a:ln w="19050">
              <a:solidFill>
                <a:srgbClr val="FC261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0801" name="Line 14"/>
            <p:cNvSpPr>
              <a:spLocks noChangeShapeType="1"/>
            </p:cNvSpPr>
            <p:nvPr/>
          </p:nvSpPr>
          <p:spPr bwMode="auto">
            <a:xfrm flipV="1">
              <a:off x="3705" y="2307"/>
              <a:ext cx="90" cy="27"/>
            </a:xfrm>
            <a:prstGeom prst="line">
              <a:avLst/>
            </a:prstGeom>
            <a:noFill/>
            <a:ln w="19050">
              <a:solidFill>
                <a:srgbClr val="FC261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0802" name="Line 15"/>
            <p:cNvSpPr>
              <a:spLocks noChangeShapeType="1"/>
            </p:cNvSpPr>
            <p:nvPr/>
          </p:nvSpPr>
          <p:spPr bwMode="auto">
            <a:xfrm>
              <a:off x="3684" y="2412"/>
              <a:ext cx="102" cy="33"/>
            </a:xfrm>
            <a:prstGeom prst="line">
              <a:avLst/>
            </a:prstGeom>
            <a:noFill/>
            <a:ln w="19050">
              <a:solidFill>
                <a:srgbClr val="FC261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0803" name="Line 16"/>
            <p:cNvSpPr>
              <a:spLocks noChangeShapeType="1"/>
            </p:cNvSpPr>
            <p:nvPr/>
          </p:nvSpPr>
          <p:spPr bwMode="auto">
            <a:xfrm flipH="1">
              <a:off x="3501" y="2517"/>
              <a:ext cx="21" cy="75"/>
            </a:xfrm>
            <a:prstGeom prst="line">
              <a:avLst/>
            </a:prstGeom>
            <a:noFill/>
            <a:ln w="19050">
              <a:solidFill>
                <a:srgbClr val="FC261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138" name="Freeform 18"/>
          <p:cNvSpPr>
            <a:spLocks/>
          </p:cNvSpPr>
          <p:nvPr/>
        </p:nvSpPr>
        <p:spPr bwMode="auto">
          <a:xfrm>
            <a:off x="6142038" y="2749550"/>
            <a:ext cx="271462" cy="219075"/>
          </a:xfrm>
          <a:custGeom>
            <a:avLst/>
            <a:gdLst>
              <a:gd name="T0" fmla="*/ 0 w 171"/>
              <a:gd name="T1" fmla="*/ 0 h 138"/>
              <a:gd name="T2" fmla="*/ 0 w 171"/>
              <a:gd name="T3" fmla="*/ 128587 h 138"/>
              <a:gd name="T4" fmla="*/ 271463 w 171"/>
              <a:gd name="T5" fmla="*/ 219075 h 138"/>
              <a:gd name="T6" fmla="*/ 266700 w 171"/>
              <a:gd name="T7" fmla="*/ 95250 h 138"/>
              <a:gd name="T8" fmla="*/ 0 w 171"/>
              <a:gd name="T9" fmla="*/ 0 h 1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1"/>
              <a:gd name="T16" fmla="*/ 0 h 138"/>
              <a:gd name="T17" fmla="*/ 171 w 171"/>
              <a:gd name="T18" fmla="*/ 138 h 1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1" h="138">
                <a:moveTo>
                  <a:pt x="0" y="0"/>
                </a:moveTo>
                <a:lnTo>
                  <a:pt x="0" y="81"/>
                </a:lnTo>
                <a:lnTo>
                  <a:pt x="171" y="138"/>
                </a:lnTo>
                <a:lnTo>
                  <a:pt x="168" y="60"/>
                </a:lnTo>
                <a:lnTo>
                  <a:pt x="0" y="0"/>
                </a:lnTo>
                <a:close/>
              </a:path>
            </a:pathLst>
          </a:custGeom>
          <a:solidFill>
            <a:srgbClr val="16F61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>
              <a:cs typeface="Arial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 rot="-7936868">
            <a:off x="4048126" y="2970212"/>
            <a:ext cx="685800" cy="638175"/>
            <a:chOff x="3363" y="2190"/>
            <a:chExt cx="432" cy="402"/>
          </a:xfrm>
        </p:grpSpPr>
        <p:sp>
          <p:nvSpPr>
            <p:cNvPr id="630806" name="Line 20"/>
            <p:cNvSpPr>
              <a:spLocks noChangeShapeType="1"/>
            </p:cNvSpPr>
            <p:nvPr/>
          </p:nvSpPr>
          <p:spPr bwMode="auto">
            <a:xfrm flipH="1">
              <a:off x="3381" y="2469"/>
              <a:ext cx="78" cy="39"/>
            </a:xfrm>
            <a:prstGeom prst="line">
              <a:avLst/>
            </a:prstGeom>
            <a:noFill/>
            <a:ln w="19050">
              <a:solidFill>
                <a:srgbClr val="16F616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0807" name="Line 21"/>
            <p:cNvSpPr>
              <a:spLocks noChangeShapeType="1"/>
            </p:cNvSpPr>
            <p:nvPr/>
          </p:nvSpPr>
          <p:spPr bwMode="auto">
            <a:xfrm flipH="1" flipV="1">
              <a:off x="3363" y="2367"/>
              <a:ext cx="108" cy="15"/>
            </a:xfrm>
            <a:prstGeom prst="line">
              <a:avLst/>
            </a:prstGeom>
            <a:noFill/>
            <a:ln w="19050">
              <a:solidFill>
                <a:srgbClr val="16F616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0808" name="Line 22"/>
            <p:cNvSpPr>
              <a:spLocks noChangeShapeType="1"/>
            </p:cNvSpPr>
            <p:nvPr/>
          </p:nvSpPr>
          <p:spPr bwMode="auto">
            <a:xfrm flipH="1" flipV="1">
              <a:off x="3435" y="2247"/>
              <a:ext cx="66" cy="63"/>
            </a:xfrm>
            <a:prstGeom prst="line">
              <a:avLst/>
            </a:prstGeom>
            <a:noFill/>
            <a:ln w="19050">
              <a:solidFill>
                <a:srgbClr val="16F616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0809" name="Line 23"/>
            <p:cNvSpPr>
              <a:spLocks noChangeShapeType="1"/>
            </p:cNvSpPr>
            <p:nvPr/>
          </p:nvSpPr>
          <p:spPr bwMode="auto">
            <a:xfrm flipV="1">
              <a:off x="3573" y="2190"/>
              <a:ext cx="18" cy="81"/>
            </a:xfrm>
            <a:prstGeom prst="line">
              <a:avLst/>
            </a:prstGeom>
            <a:noFill/>
            <a:ln w="19050">
              <a:solidFill>
                <a:srgbClr val="16F616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0810" name="Line 24"/>
            <p:cNvSpPr>
              <a:spLocks noChangeShapeType="1"/>
            </p:cNvSpPr>
            <p:nvPr/>
          </p:nvSpPr>
          <p:spPr bwMode="auto">
            <a:xfrm flipV="1">
              <a:off x="3705" y="2307"/>
              <a:ext cx="90" cy="27"/>
            </a:xfrm>
            <a:prstGeom prst="line">
              <a:avLst/>
            </a:prstGeom>
            <a:noFill/>
            <a:ln w="19050">
              <a:solidFill>
                <a:srgbClr val="16F616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0811" name="Line 25"/>
            <p:cNvSpPr>
              <a:spLocks noChangeShapeType="1"/>
            </p:cNvSpPr>
            <p:nvPr/>
          </p:nvSpPr>
          <p:spPr bwMode="auto">
            <a:xfrm>
              <a:off x="3684" y="2412"/>
              <a:ext cx="102" cy="33"/>
            </a:xfrm>
            <a:prstGeom prst="line">
              <a:avLst/>
            </a:prstGeom>
            <a:noFill/>
            <a:ln w="19050">
              <a:solidFill>
                <a:srgbClr val="16F616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0812" name="Line 26"/>
            <p:cNvSpPr>
              <a:spLocks noChangeShapeType="1"/>
            </p:cNvSpPr>
            <p:nvPr/>
          </p:nvSpPr>
          <p:spPr bwMode="auto">
            <a:xfrm flipH="1">
              <a:off x="3501" y="2517"/>
              <a:ext cx="21" cy="75"/>
            </a:xfrm>
            <a:prstGeom prst="line">
              <a:avLst/>
            </a:prstGeom>
            <a:noFill/>
            <a:ln w="19050">
              <a:solidFill>
                <a:srgbClr val="16F616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147" name="Oval 27"/>
          <p:cNvSpPr>
            <a:spLocks noChangeArrowheads="1"/>
          </p:cNvSpPr>
          <p:nvPr/>
        </p:nvSpPr>
        <p:spPr bwMode="auto">
          <a:xfrm>
            <a:off x="2262188" y="2711450"/>
            <a:ext cx="88900" cy="88900"/>
          </a:xfrm>
          <a:prstGeom prst="ellipse">
            <a:avLst/>
          </a:prstGeom>
          <a:solidFill>
            <a:srgbClr val="16F616"/>
          </a:solidFill>
          <a:ln w="9525">
            <a:solidFill>
              <a:srgbClr val="FC261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cs typeface="Arial" charset="0"/>
            </a:endParaRP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3937000" y="2214563"/>
            <a:ext cx="10969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smtClean="0">
                <a:cs typeface="Arial" charset="0"/>
              </a:rPr>
              <a:t>Location </a:t>
            </a:r>
            <a:endParaRPr lang="en-GB" sz="1000" dirty="0">
              <a:cs typeface="Arial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3919538" y="2012950"/>
            <a:ext cx="1209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smtClean="0">
                <a:cs typeface="Arial" charset="0"/>
              </a:rPr>
              <a:t>Forest Fire</a:t>
            </a:r>
            <a:endParaRPr lang="en-GB" sz="1000" dirty="0">
              <a:cs typeface="Arial" charset="0"/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3946525" y="2428875"/>
            <a:ext cx="9445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err="1" smtClean="0">
                <a:cs typeface="Arial" charset="0"/>
              </a:rPr>
              <a:t>Taigetos</a:t>
            </a:r>
            <a:endParaRPr lang="en-GB" sz="1000" dirty="0">
              <a:cs typeface="Arial" charset="0"/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3403600" y="2105025"/>
            <a:ext cx="628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200" b="1">
                <a:solidFill>
                  <a:srgbClr val="0000FF"/>
                </a:solidFill>
                <a:cs typeface="Arial" charset="0"/>
              </a:rPr>
              <a:t>854</a:t>
            </a:r>
            <a:endParaRPr lang="en-GB" sz="1200" b="1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6514848" y="1917384"/>
            <a:ext cx="2233616" cy="840508"/>
            <a:chOff x="4196" y="1263"/>
            <a:chExt cx="1407" cy="694"/>
          </a:xfrm>
        </p:grpSpPr>
        <p:sp>
          <p:nvSpPr>
            <p:cNvPr id="630822" name="Text Box 53"/>
            <p:cNvSpPr txBox="1">
              <a:spLocks noChangeArrowheads="1"/>
            </p:cNvSpPr>
            <p:nvPr/>
          </p:nvSpPr>
          <p:spPr bwMode="auto">
            <a:xfrm>
              <a:off x="4373" y="1263"/>
              <a:ext cx="1230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2"/>
                  </a:solidFill>
                  <a:latin typeface="Tahoma" pitchFamily="34" charset="0"/>
                  <a:cs typeface="Arial" charset="0"/>
                </a:rPr>
                <a:t>Incoming</a:t>
              </a:r>
              <a:r>
                <a:rPr lang="el-GR" sz="1400" dirty="0" smtClean="0">
                  <a:solidFill>
                    <a:schemeClr val="bg2"/>
                  </a:solidFill>
                  <a:latin typeface="Tahoma" pitchFamily="34" charset="0"/>
                  <a:cs typeface="Arial" charset="0"/>
                </a:rPr>
                <a:t> 199</a:t>
              </a:r>
              <a:r>
                <a:rPr lang="en-US" sz="1400" dirty="0" smtClean="0">
                  <a:solidFill>
                    <a:schemeClr val="bg2"/>
                  </a:solidFill>
                  <a:latin typeface="Tahoma" pitchFamily="34" charset="0"/>
                  <a:cs typeface="Arial" charset="0"/>
                </a:rPr>
                <a:t>/112 call</a:t>
              </a:r>
              <a:endParaRPr lang="en-GB" sz="1400" dirty="0">
                <a:solidFill>
                  <a:schemeClr val="bg2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630823" name="Freeform 55"/>
            <p:cNvSpPr>
              <a:spLocks/>
            </p:cNvSpPr>
            <p:nvPr/>
          </p:nvSpPr>
          <p:spPr bwMode="auto">
            <a:xfrm>
              <a:off x="4196" y="1322"/>
              <a:ext cx="216" cy="635"/>
            </a:xfrm>
            <a:custGeom>
              <a:avLst/>
              <a:gdLst>
                <a:gd name="T0" fmla="*/ 216 w 216"/>
                <a:gd name="T1" fmla="*/ 0 h 635"/>
                <a:gd name="T2" fmla="*/ 0 w 216"/>
                <a:gd name="T3" fmla="*/ 0 h 635"/>
                <a:gd name="T4" fmla="*/ 0 w 216"/>
                <a:gd name="T5" fmla="*/ 635 h 635"/>
                <a:gd name="T6" fmla="*/ 0 60000 65536"/>
                <a:gd name="T7" fmla="*/ 0 60000 65536"/>
                <a:gd name="T8" fmla="*/ 0 60000 65536"/>
                <a:gd name="T9" fmla="*/ 0 w 216"/>
                <a:gd name="T10" fmla="*/ 0 h 635"/>
                <a:gd name="T11" fmla="*/ 216 w 216"/>
                <a:gd name="T12" fmla="*/ 635 h 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635">
                  <a:moveTo>
                    <a:pt x="216" y="0"/>
                  </a:moveTo>
                  <a:lnTo>
                    <a:pt x="0" y="0"/>
                  </a:lnTo>
                  <a:lnTo>
                    <a:pt x="0" y="635"/>
                  </a:lnTo>
                </a:path>
              </a:pathLst>
            </a:cu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400">
                <a:solidFill>
                  <a:schemeClr val="bg2"/>
                </a:solidFill>
                <a:cs typeface="Arial" charset="0"/>
              </a:endParaRPr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4119585" y="1276350"/>
            <a:ext cx="2019306" cy="804863"/>
            <a:chOff x="4196" y="1240"/>
            <a:chExt cx="1272" cy="717"/>
          </a:xfrm>
        </p:grpSpPr>
        <p:sp>
          <p:nvSpPr>
            <p:cNvPr id="630828" name="Text Box 61"/>
            <p:cNvSpPr txBox="1">
              <a:spLocks noChangeArrowheads="1"/>
            </p:cNvSpPr>
            <p:nvPr/>
          </p:nvSpPr>
          <p:spPr bwMode="auto">
            <a:xfrm>
              <a:off x="4373" y="1240"/>
              <a:ext cx="1095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2"/>
                  </a:solidFill>
                  <a:latin typeface="Tahoma" pitchFamily="34" charset="0"/>
                  <a:cs typeface="Arial" charset="0"/>
                </a:rPr>
                <a:t> Enter incident data</a:t>
              </a:r>
              <a:endParaRPr lang="en-GB" sz="1400" dirty="0">
                <a:solidFill>
                  <a:schemeClr val="bg2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630829" name="Freeform 62"/>
            <p:cNvSpPr>
              <a:spLocks/>
            </p:cNvSpPr>
            <p:nvPr/>
          </p:nvSpPr>
          <p:spPr bwMode="auto">
            <a:xfrm>
              <a:off x="4196" y="1322"/>
              <a:ext cx="216" cy="635"/>
            </a:xfrm>
            <a:custGeom>
              <a:avLst/>
              <a:gdLst>
                <a:gd name="T0" fmla="*/ 216 w 216"/>
                <a:gd name="T1" fmla="*/ 0 h 635"/>
                <a:gd name="T2" fmla="*/ 0 w 216"/>
                <a:gd name="T3" fmla="*/ 0 h 635"/>
                <a:gd name="T4" fmla="*/ 0 w 216"/>
                <a:gd name="T5" fmla="*/ 635 h 635"/>
                <a:gd name="T6" fmla="*/ 0 60000 65536"/>
                <a:gd name="T7" fmla="*/ 0 60000 65536"/>
                <a:gd name="T8" fmla="*/ 0 60000 65536"/>
                <a:gd name="T9" fmla="*/ 0 w 216"/>
                <a:gd name="T10" fmla="*/ 0 h 635"/>
                <a:gd name="T11" fmla="*/ 216 w 216"/>
                <a:gd name="T12" fmla="*/ 635 h 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635">
                  <a:moveTo>
                    <a:pt x="216" y="0"/>
                  </a:moveTo>
                  <a:lnTo>
                    <a:pt x="0" y="0"/>
                  </a:lnTo>
                  <a:lnTo>
                    <a:pt x="0" y="635"/>
                  </a:lnTo>
                </a:path>
              </a:pathLst>
            </a:cu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400">
                <a:solidFill>
                  <a:schemeClr val="bg2"/>
                </a:solidFill>
                <a:cs typeface="Arial" charset="0"/>
              </a:endParaRPr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3910031" y="962025"/>
            <a:ext cx="1919293" cy="1138238"/>
            <a:chOff x="4196" y="1240"/>
            <a:chExt cx="1209" cy="717"/>
          </a:xfrm>
        </p:grpSpPr>
        <p:sp>
          <p:nvSpPr>
            <p:cNvPr id="630831" name="Text Box 64"/>
            <p:cNvSpPr txBox="1">
              <a:spLocks noChangeArrowheads="1"/>
            </p:cNvSpPr>
            <p:nvPr/>
          </p:nvSpPr>
          <p:spPr bwMode="auto">
            <a:xfrm>
              <a:off x="4373" y="1240"/>
              <a:ext cx="103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Tahoma" pitchFamily="34" charset="0"/>
                  <a:cs typeface="Arial" charset="0"/>
                </a:rPr>
                <a:t>Assign Incident ID</a:t>
              </a:r>
              <a:endParaRPr lang="en-GB" sz="1400" dirty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30832" name="Freeform 65"/>
            <p:cNvSpPr>
              <a:spLocks/>
            </p:cNvSpPr>
            <p:nvPr/>
          </p:nvSpPr>
          <p:spPr bwMode="auto">
            <a:xfrm>
              <a:off x="4196" y="1322"/>
              <a:ext cx="216" cy="635"/>
            </a:xfrm>
            <a:custGeom>
              <a:avLst/>
              <a:gdLst>
                <a:gd name="T0" fmla="*/ 216 w 216"/>
                <a:gd name="T1" fmla="*/ 0 h 635"/>
                <a:gd name="T2" fmla="*/ 0 w 216"/>
                <a:gd name="T3" fmla="*/ 0 h 635"/>
                <a:gd name="T4" fmla="*/ 0 w 216"/>
                <a:gd name="T5" fmla="*/ 635 h 635"/>
                <a:gd name="T6" fmla="*/ 0 60000 65536"/>
                <a:gd name="T7" fmla="*/ 0 60000 65536"/>
                <a:gd name="T8" fmla="*/ 0 60000 65536"/>
                <a:gd name="T9" fmla="*/ 0 w 216"/>
                <a:gd name="T10" fmla="*/ 0 h 635"/>
                <a:gd name="T11" fmla="*/ 216 w 216"/>
                <a:gd name="T12" fmla="*/ 635 h 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635">
                  <a:moveTo>
                    <a:pt x="216" y="0"/>
                  </a:moveTo>
                  <a:lnTo>
                    <a:pt x="0" y="0"/>
                  </a:lnTo>
                  <a:lnTo>
                    <a:pt x="0" y="635"/>
                  </a:lnTo>
                </a:path>
              </a:pathLst>
            </a:cu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400">
                <a:solidFill>
                  <a:schemeClr val="bg2"/>
                </a:solidFill>
                <a:cs typeface="Arial" charset="0"/>
              </a:endParaRPr>
            </a:p>
          </p:txBody>
        </p:sp>
      </p:grp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3973513" y="2643188"/>
            <a:ext cx="11398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smtClean="0">
                <a:cs typeface="Arial" charset="0"/>
              </a:rPr>
              <a:t>900m</a:t>
            </a:r>
            <a:r>
              <a:rPr lang="el-GR" sz="1000" dirty="0" smtClean="0">
                <a:cs typeface="Arial" charset="0"/>
              </a:rPr>
              <a:t> </a:t>
            </a:r>
            <a:r>
              <a:rPr lang="en-US" sz="1000" dirty="0" smtClean="0">
                <a:cs typeface="Arial" charset="0"/>
              </a:rPr>
              <a:t>from …</a:t>
            </a:r>
            <a:endParaRPr lang="en-GB" sz="1000" dirty="0">
              <a:cs typeface="Arial" charset="0"/>
            </a:endParaRPr>
          </a:p>
        </p:txBody>
      </p:sp>
      <p:sp>
        <p:nvSpPr>
          <p:cNvPr id="630835" name="Text Box 69"/>
          <p:cNvSpPr txBox="1">
            <a:spLocks noChangeArrowheads="1"/>
          </p:cNvSpPr>
          <p:nvPr/>
        </p:nvSpPr>
        <p:spPr bwMode="auto">
          <a:xfrm flipH="1">
            <a:off x="251520" y="1700808"/>
            <a:ext cx="21939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Tahoma" pitchFamily="34" charset="0"/>
                <a:cs typeface="Arial" charset="0"/>
              </a:rPr>
              <a:t>Automatic Depiction of relevant information on the map</a:t>
            </a:r>
            <a:endParaRPr lang="en-GB" sz="1400" dirty="0">
              <a:solidFill>
                <a:schemeClr val="bg2"/>
              </a:solidFill>
              <a:latin typeface="Tahoma" pitchFamily="34" charset="0"/>
              <a:cs typeface="Arial" charset="0"/>
            </a:endParaRPr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5481632" y="1493838"/>
            <a:ext cx="1314449" cy="1366837"/>
            <a:chOff x="4196" y="1240"/>
            <a:chExt cx="828" cy="717"/>
          </a:xfrm>
        </p:grpSpPr>
        <p:sp>
          <p:nvSpPr>
            <p:cNvPr id="630838" name="Text Box 73"/>
            <p:cNvSpPr txBox="1">
              <a:spLocks noChangeArrowheads="1"/>
            </p:cNvSpPr>
            <p:nvPr/>
          </p:nvSpPr>
          <p:spPr bwMode="auto">
            <a:xfrm>
              <a:off x="4373" y="1240"/>
              <a:ext cx="651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2"/>
                  </a:solidFill>
                  <a:latin typeface="Tahoma" pitchFamily="34" charset="0"/>
                  <a:cs typeface="Arial" charset="0"/>
                </a:rPr>
                <a:t>Caller data</a:t>
              </a:r>
              <a:endParaRPr lang="en-GB" sz="1400" dirty="0">
                <a:solidFill>
                  <a:schemeClr val="bg2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630839" name="Freeform 74"/>
            <p:cNvSpPr>
              <a:spLocks/>
            </p:cNvSpPr>
            <p:nvPr/>
          </p:nvSpPr>
          <p:spPr bwMode="auto">
            <a:xfrm>
              <a:off x="4196" y="1322"/>
              <a:ext cx="216" cy="635"/>
            </a:xfrm>
            <a:custGeom>
              <a:avLst/>
              <a:gdLst>
                <a:gd name="T0" fmla="*/ 216 w 216"/>
                <a:gd name="T1" fmla="*/ 0 h 635"/>
                <a:gd name="T2" fmla="*/ 0 w 216"/>
                <a:gd name="T3" fmla="*/ 0 h 635"/>
                <a:gd name="T4" fmla="*/ 0 w 216"/>
                <a:gd name="T5" fmla="*/ 635 h 635"/>
                <a:gd name="T6" fmla="*/ 0 60000 65536"/>
                <a:gd name="T7" fmla="*/ 0 60000 65536"/>
                <a:gd name="T8" fmla="*/ 0 60000 65536"/>
                <a:gd name="T9" fmla="*/ 0 w 216"/>
                <a:gd name="T10" fmla="*/ 0 h 635"/>
                <a:gd name="T11" fmla="*/ 216 w 216"/>
                <a:gd name="T12" fmla="*/ 635 h 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635">
                  <a:moveTo>
                    <a:pt x="216" y="0"/>
                  </a:moveTo>
                  <a:lnTo>
                    <a:pt x="0" y="0"/>
                  </a:lnTo>
                  <a:lnTo>
                    <a:pt x="0" y="635"/>
                  </a:lnTo>
                </a:path>
              </a:pathLst>
            </a:cu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400">
                <a:solidFill>
                  <a:schemeClr val="bg2"/>
                </a:solidFill>
                <a:cs typeface="Arial" charset="0"/>
              </a:endParaRPr>
            </a:p>
          </p:txBody>
        </p:sp>
      </p:grpSp>
      <p:grpSp>
        <p:nvGrpSpPr>
          <p:cNvPr id="10" name="Group 79"/>
          <p:cNvGrpSpPr>
            <a:grpSpLocks/>
          </p:cNvGrpSpPr>
          <p:nvPr/>
        </p:nvGrpSpPr>
        <p:grpSpPr bwMode="auto">
          <a:xfrm>
            <a:off x="5465763" y="2898775"/>
            <a:ext cx="279400" cy="168275"/>
            <a:chOff x="3692" y="2012"/>
            <a:chExt cx="176" cy="106"/>
          </a:xfrm>
        </p:grpSpPr>
        <p:sp>
          <p:nvSpPr>
            <p:cNvPr id="630841" name="Line 75"/>
            <p:cNvSpPr>
              <a:spLocks noChangeShapeType="1"/>
            </p:cNvSpPr>
            <p:nvPr/>
          </p:nvSpPr>
          <p:spPr bwMode="auto">
            <a:xfrm>
              <a:off x="3692" y="2012"/>
              <a:ext cx="176" cy="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0842" name="Line 76"/>
            <p:cNvSpPr>
              <a:spLocks noChangeShapeType="1"/>
            </p:cNvSpPr>
            <p:nvPr/>
          </p:nvSpPr>
          <p:spPr bwMode="auto">
            <a:xfrm>
              <a:off x="3692" y="2037"/>
              <a:ext cx="86" cy="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0843" name="Line 77"/>
            <p:cNvSpPr>
              <a:spLocks noChangeShapeType="1"/>
            </p:cNvSpPr>
            <p:nvPr/>
          </p:nvSpPr>
          <p:spPr bwMode="auto">
            <a:xfrm>
              <a:off x="3792" y="2074"/>
              <a:ext cx="68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0844" name="Line 78"/>
            <p:cNvSpPr>
              <a:spLocks noChangeShapeType="1"/>
            </p:cNvSpPr>
            <p:nvPr/>
          </p:nvSpPr>
          <p:spPr bwMode="auto">
            <a:xfrm>
              <a:off x="3693" y="2065"/>
              <a:ext cx="154" cy="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203" name="Freeform 83"/>
          <p:cNvSpPr>
            <a:spLocks/>
          </p:cNvSpPr>
          <p:nvPr/>
        </p:nvSpPr>
        <p:spPr bwMode="auto">
          <a:xfrm>
            <a:off x="4945063" y="2346325"/>
            <a:ext cx="476250" cy="546100"/>
          </a:xfrm>
          <a:custGeom>
            <a:avLst/>
            <a:gdLst>
              <a:gd name="T0" fmla="*/ 476250 w 300"/>
              <a:gd name="T1" fmla="*/ 546100 h 344"/>
              <a:gd name="T2" fmla="*/ 285750 w 300"/>
              <a:gd name="T3" fmla="*/ 546100 h 344"/>
              <a:gd name="T4" fmla="*/ 285750 w 300"/>
              <a:gd name="T5" fmla="*/ 0 h 344"/>
              <a:gd name="T6" fmla="*/ 0 w 300"/>
              <a:gd name="T7" fmla="*/ 0 h 344"/>
              <a:gd name="T8" fmla="*/ 0 60000 65536"/>
              <a:gd name="T9" fmla="*/ 0 60000 65536"/>
              <a:gd name="T10" fmla="*/ 0 60000 65536"/>
              <a:gd name="T11" fmla="*/ 0 60000 65536"/>
              <a:gd name="T12" fmla="*/ 0 w 300"/>
              <a:gd name="T13" fmla="*/ 0 h 344"/>
              <a:gd name="T14" fmla="*/ 300 w 300"/>
              <a:gd name="T15" fmla="*/ 344 h 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" h="344">
                <a:moveTo>
                  <a:pt x="300" y="344"/>
                </a:moveTo>
                <a:lnTo>
                  <a:pt x="180" y="344"/>
                </a:lnTo>
                <a:lnTo>
                  <a:pt x="18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l-GR">
              <a:cs typeface="Arial" charset="0"/>
            </a:endParaRPr>
          </a:p>
        </p:txBody>
      </p:sp>
      <p:sp>
        <p:nvSpPr>
          <p:cNvPr id="5206" name="Line 86"/>
          <p:cNvSpPr>
            <a:spLocks noChangeShapeType="1"/>
          </p:cNvSpPr>
          <p:nvPr/>
        </p:nvSpPr>
        <p:spPr bwMode="auto">
          <a:xfrm flipH="1">
            <a:off x="2386013" y="2727325"/>
            <a:ext cx="1625600" cy="19050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5169" name="Picture 4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625" y="3087688"/>
            <a:ext cx="519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0849" name="Text Box 62"/>
          <p:cNvSpPr txBox="1">
            <a:spLocks noChangeArrowheads="1"/>
          </p:cNvSpPr>
          <p:nvPr/>
        </p:nvSpPr>
        <p:spPr bwMode="auto">
          <a:xfrm>
            <a:off x="4105275" y="4149725"/>
            <a:ext cx="4048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dirty="0">
                <a:cs typeface="Arial" charset="0"/>
              </a:rPr>
              <a:t>199</a:t>
            </a:r>
            <a:r>
              <a:rPr lang="en-US" dirty="0">
                <a:cs typeface="Arial" charset="0"/>
              </a:rPr>
              <a:t> – </a:t>
            </a:r>
            <a:r>
              <a:rPr lang="en-US" dirty="0" smtClean="0">
                <a:cs typeface="Arial" charset="0"/>
              </a:rPr>
              <a:t>Call-Taker</a:t>
            </a:r>
            <a:endParaRPr lang="el-GR" dirty="0">
              <a:cs typeface="Arial" charset="0"/>
            </a:endParaRPr>
          </a:p>
        </p:txBody>
      </p:sp>
      <p:pic>
        <p:nvPicPr>
          <p:cNvPr id="630850" name="Picture 63" descr="Untitled-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0851" name="Line 64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107504" y="44624"/>
            <a:ext cx="4967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S.A.F.E.R.</a:t>
            </a:r>
            <a:endParaRPr lang="el-GR" b="1" dirty="0">
              <a:solidFill>
                <a:schemeClr val="bg1"/>
              </a:solidFill>
            </a:endParaRPr>
          </a:p>
          <a:p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er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8.14815E-6 L 0.06042 -0.0416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5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500"/>
                                        <p:tgtEl>
                                          <p:spTgt spid="5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3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29" grpId="1" animBg="1"/>
      <p:bldP spid="5129" grpId="2" animBg="1"/>
      <p:bldP spid="5138" grpId="0" animBg="1"/>
      <p:bldP spid="5138" grpId="1" animBg="1"/>
      <p:bldP spid="5147" grpId="0" animBg="1"/>
      <p:bldP spid="5147" grpId="1" animBg="1"/>
      <p:bldP spid="5155" grpId="0"/>
      <p:bldP spid="5156" grpId="0"/>
      <p:bldP spid="5157" grpId="0"/>
      <p:bldP spid="5163" grpId="0"/>
      <p:bldP spid="5187" grpId="0"/>
      <p:bldP spid="630835" grpId="0"/>
      <p:bldP spid="5203" grpId="0" animBg="1"/>
      <p:bldP spid="5203" grpId="1" animBg="1"/>
      <p:bldP spid="5206" grpId="0" animBg="1"/>
      <p:bldP spid="520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924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1858962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8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285875"/>
            <a:ext cx="4492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3860" name="Picture 4" descr="Untitled-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3861" name="Line 5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3862" name="Text Box 6"/>
          <p:cNvSpPr txBox="1">
            <a:spLocks noChangeArrowheads="1"/>
          </p:cNvSpPr>
          <p:nvPr/>
        </p:nvSpPr>
        <p:spPr bwMode="auto">
          <a:xfrm>
            <a:off x="4213225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 b="1">
                <a:solidFill>
                  <a:schemeClr val="bg1"/>
                </a:solidFill>
              </a:rPr>
              <a:t>Χρήστης Σ.Ν.Ο.</a:t>
            </a:r>
          </a:p>
        </p:txBody>
      </p:sp>
      <p:graphicFrame>
        <p:nvGraphicFramePr>
          <p:cNvPr id="633866" name="Object 10"/>
          <p:cNvGraphicFramePr>
            <a:graphicFrameLocks noChangeAspect="1"/>
          </p:cNvGraphicFramePr>
          <p:nvPr/>
        </p:nvGraphicFramePr>
        <p:xfrm>
          <a:off x="539750" y="2060575"/>
          <a:ext cx="8229600" cy="445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25" name="Visio" r:id="rId9" imgW="8951119" imgH="4841161" progId="Visio.Drawing.11">
                  <p:embed/>
                </p:oleObj>
              </mc:Choice>
              <mc:Fallback>
                <p:oleObj name="Visio" r:id="rId9" imgW="8951119" imgH="4841161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60575"/>
                        <a:ext cx="8229600" cy="445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0"/>
          <p:cNvGrpSpPr>
            <a:grpSpLocks/>
          </p:cNvGrpSpPr>
          <p:nvPr/>
        </p:nvGrpSpPr>
        <p:grpSpPr bwMode="auto">
          <a:xfrm rot="-7936868">
            <a:off x="4588670" y="3205956"/>
            <a:ext cx="563562" cy="517525"/>
            <a:chOff x="3363" y="2190"/>
            <a:chExt cx="432" cy="402"/>
          </a:xfrm>
        </p:grpSpPr>
        <p:sp>
          <p:nvSpPr>
            <p:cNvPr id="633868" name="Line 41"/>
            <p:cNvSpPr>
              <a:spLocks noChangeShapeType="1"/>
            </p:cNvSpPr>
            <p:nvPr/>
          </p:nvSpPr>
          <p:spPr bwMode="auto">
            <a:xfrm flipH="1">
              <a:off x="3381" y="2469"/>
              <a:ext cx="78" cy="39"/>
            </a:xfrm>
            <a:prstGeom prst="line">
              <a:avLst/>
            </a:prstGeom>
            <a:noFill/>
            <a:ln w="19050">
              <a:solidFill>
                <a:srgbClr val="07B907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3869" name="Line 42"/>
            <p:cNvSpPr>
              <a:spLocks noChangeShapeType="1"/>
            </p:cNvSpPr>
            <p:nvPr/>
          </p:nvSpPr>
          <p:spPr bwMode="auto">
            <a:xfrm flipH="1" flipV="1">
              <a:off x="3363" y="2367"/>
              <a:ext cx="108" cy="15"/>
            </a:xfrm>
            <a:prstGeom prst="line">
              <a:avLst/>
            </a:prstGeom>
            <a:noFill/>
            <a:ln w="19050">
              <a:solidFill>
                <a:srgbClr val="07B907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3870" name="Line 43"/>
            <p:cNvSpPr>
              <a:spLocks noChangeShapeType="1"/>
            </p:cNvSpPr>
            <p:nvPr/>
          </p:nvSpPr>
          <p:spPr bwMode="auto">
            <a:xfrm flipH="1" flipV="1">
              <a:off x="3435" y="2247"/>
              <a:ext cx="66" cy="63"/>
            </a:xfrm>
            <a:prstGeom prst="line">
              <a:avLst/>
            </a:prstGeom>
            <a:noFill/>
            <a:ln w="19050">
              <a:solidFill>
                <a:srgbClr val="07B907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3871" name="Line 44"/>
            <p:cNvSpPr>
              <a:spLocks noChangeShapeType="1"/>
            </p:cNvSpPr>
            <p:nvPr/>
          </p:nvSpPr>
          <p:spPr bwMode="auto">
            <a:xfrm flipV="1">
              <a:off x="3573" y="2190"/>
              <a:ext cx="18" cy="81"/>
            </a:xfrm>
            <a:prstGeom prst="line">
              <a:avLst/>
            </a:prstGeom>
            <a:noFill/>
            <a:ln w="19050">
              <a:solidFill>
                <a:srgbClr val="07B907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3872" name="Line 45"/>
            <p:cNvSpPr>
              <a:spLocks noChangeShapeType="1"/>
            </p:cNvSpPr>
            <p:nvPr/>
          </p:nvSpPr>
          <p:spPr bwMode="auto">
            <a:xfrm flipV="1">
              <a:off x="3705" y="2307"/>
              <a:ext cx="90" cy="27"/>
            </a:xfrm>
            <a:prstGeom prst="line">
              <a:avLst/>
            </a:prstGeom>
            <a:noFill/>
            <a:ln w="19050">
              <a:solidFill>
                <a:srgbClr val="07B907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3873" name="Line 46"/>
            <p:cNvSpPr>
              <a:spLocks noChangeShapeType="1"/>
            </p:cNvSpPr>
            <p:nvPr/>
          </p:nvSpPr>
          <p:spPr bwMode="auto">
            <a:xfrm>
              <a:off x="3684" y="2412"/>
              <a:ext cx="102" cy="33"/>
            </a:xfrm>
            <a:prstGeom prst="line">
              <a:avLst/>
            </a:prstGeom>
            <a:noFill/>
            <a:ln w="19050">
              <a:solidFill>
                <a:srgbClr val="07B907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3874" name="Line 47"/>
            <p:cNvSpPr>
              <a:spLocks noChangeShapeType="1"/>
            </p:cNvSpPr>
            <p:nvPr/>
          </p:nvSpPr>
          <p:spPr bwMode="auto">
            <a:xfrm flipH="1">
              <a:off x="3501" y="2517"/>
              <a:ext cx="21" cy="75"/>
            </a:xfrm>
            <a:prstGeom prst="line">
              <a:avLst/>
            </a:prstGeom>
            <a:noFill/>
            <a:ln w="19050">
              <a:solidFill>
                <a:srgbClr val="07B907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4408488" y="2381250"/>
            <a:ext cx="109961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dirty="0" smtClean="0">
                <a:cs typeface="Arial" charset="0"/>
              </a:rPr>
              <a:t>Location</a:t>
            </a:r>
            <a:endParaRPr lang="en-GB" sz="900" dirty="0">
              <a:cs typeface="Arial" charset="0"/>
            </a:endParaRP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4389438" y="2185988"/>
            <a:ext cx="1204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smtClean="0">
                <a:cs typeface="Arial" charset="0"/>
              </a:rPr>
              <a:t>Forest Fire</a:t>
            </a:r>
            <a:endParaRPr lang="en-GB" sz="1000" dirty="0">
              <a:cs typeface="Arial" charset="0"/>
            </a:endParaRPr>
          </a:p>
        </p:txBody>
      </p: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4418013" y="2589213"/>
            <a:ext cx="946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err="1" smtClean="0">
                <a:cs typeface="Arial" charset="0"/>
              </a:rPr>
              <a:t>Taigetos</a:t>
            </a:r>
            <a:endParaRPr lang="en-GB" sz="1000" dirty="0">
              <a:cs typeface="Arial" charset="0"/>
            </a:endParaRPr>
          </a:p>
        </p:txBody>
      </p:sp>
      <p:pic>
        <p:nvPicPr>
          <p:cNvPr id="19510" name="Picture 5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5469732" y="4048919"/>
            <a:ext cx="5191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5191125" y="3124200"/>
            <a:ext cx="209550" cy="60325"/>
          </a:xfrm>
          <a:prstGeom prst="rect">
            <a:avLst/>
          </a:prstGeom>
          <a:solidFill>
            <a:srgbClr val="FC26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cs typeface="Arial" charset="0"/>
            </a:endParaRPr>
          </a:p>
        </p:txBody>
      </p:sp>
      <p:sp>
        <p:nvSpPr>
          <p:cNvPr id="19516" name="Freeform 60"/>
          <p:cNvSpPr>
            <a:spLocks/>
          </p:cNvSpPr>
          <p:nvPr/>
        </p:nvSpPr>
        <p:spPr bwMode="auto">
          <a:xfrm>
            <a:off x="6645275" y="2930525"/>
            <a:ext cx="271463" cy="219075"/>
          </a:xfrm>
          <a:custGeom>
            <a:avLst/>
            <a:gdLst>
              <a:gd name="T0" fmla="*/ 0 w 171"/>
              <a:gd name="T1" fmla="*/ 0 h 138"/>
              <a:gd name="T2" fmla="*/ 0 w 171"/>
              <a:gd name="T3" fmla="*/ 128587 h 138"/>
              <a:gd name="T4" fmla="*/ 271463 w 171"/>
              <a:gd name="T5" fmla="*/ 219075 h 138"/>
              <a:gd name="T6" fmla="*/ 266700 w 171"/>
              <a:gd name="T7" fmla="*/ 95250 h 138"/>
              <a:gd name="T8" fmla="*/ 0 w 171"/>
              <a:gd name="T9" fmla="*/ 0 h 1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1"/>
              <a:gd name="T16" fmla="*/ 0 h 138"/>
              <a:gd name="T17" fmla="*/ 171 w 171"/>
              <a:gd name="T18" fmla="*/ 138 h 1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1" h="138">
                <a:moveTo>
                  <a:pt x="0" y="0"/>
                </a:moveTo>
                <a:lnTo>
                  <a:pt x="0" y="81"/>
                </a:lnTo>
                <a:lnTo>
                  <a:pt x="171" y="138"/>
                </a:lnTo>
                <a:lnTo>
                  <a:pt x="168" y="60"/>
                </a:lnTo>
                <a:lnTo>
                  <a:pt x="0" y="0"/>
                </a:lnTo>
                <a:close/>
              </a:path>
            </a:pathLst>
          </a:custGeom>
          <a:solidFill>
            <a:srgbClr val="16F61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>
              <a:cs typeface="Arial" charset="0"/>
            </a:endParaRPr>
          </a:p>
        </p:txBody>
      </p:sp>
      <p:pic>
        <p:nvPicPr>
          <p:cNvPr id="19517" name="Picture 6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113" y="3249613"/>
            <a:ext cx="5191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2"/>
          <p:cNvGrpSpPr>
            <a:grpSpLocks/>
          </p:cNvGrpSpPr>
          <p:nvPr/>
        </p:nvGrpSpPr>
        <p:grpSpPr bwMode="auto">
          <a:xfrm rot="-7936868">
            <a:off x="4312444" y="3596482"/>
            <a:ext cx="319087" cy="234950"/>
            <a:chOff x="3363" y="2190"/>
            <a:chExt cx="432" cy="402"/>
          </a:xfrm>
        </p:grpSpPr>
        <p:sp>
          <p:nvSpPr>
            <p:cNvPr id="633884" name="Line 63"/>
            <p:cNvSpPr>
              <a:spLocks noChangeShapeType="1"/>
            </p:cNvSpPr>
            <p:nvPr/>
          </p:nvSpPr>
          <p:spPr bwMode="auto">
            <a:xfrm flipH="1">
              <a:off x="3381" y="2469"/>
              <a:ext cx="78" cy="39"/>
            </a:xfrm>
            <a:prstGeom prst="line">
              <a:avLst/>
            </a:prstGeom>
            <a:noFill/>
            <a:ln w="19050">
              <a:solidFill>
                <a:srgbClr val="FC261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3885" name="Line 64"/>
            <p:cNvSpPr>
              <a:spLocks noChangeShapeType="1"/>
            </p:cNvSpPr>
            <p:nvPr/>
          </p:nvSpPr>
          <p:spPr bwMode="auto">
            <a:xfrm flipH="1" flipV="1">
              <a:off x="3363" y="2367"/>
              <a:ext cx="108" cy="15"/>
            </a:xfrm>
            <a:prstGeom prst="line">
              <a:avLst/>
            </a:prstGeom>
            <a:noFill/>
            <a:ln w="19050">
              <a:solidFill>
                <a:srgbClr val="FC261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3886" name="Line 65"/>
            <p:cNvSpPr>
              <a:spLocks noChangeShapeType="1"/>
            </p:cNvSpPr>
            <p:nvPr/>
          </p:nvSpPr>
          <p:spPr bwMode="auto">
            <a:xfrm flipH="1" flipV="1">
              <a:off x="3435" y="2247"/>
              <a:ext cx="66" cy="63"/>
            </a:xfrm>
            <a:prstGeom prst="line">
              <a:avLst/>
            </a:prstGeom>
            <a:noFill/>
            <a:ln w="19050">
              <a:solidFill>
                <a:srgbClr val="FC261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3887" name="Line 66"/>
            <p:cNvSpPr>
              <a:spLocks noChangeShapeType="1"/>
            </p:cNvSpPr>
            <p:nvPr/>
          </p:nvSpPr>
          <p:spPr bwMode="auto">
            <a:xfrm flipV="1">
              <a:off x="3573" y="2190"/>
              <a:ext cx="18" cy="81"/>
            </a:xfrm>
            <a:prstGeom prst="line">
              <a:avLst/>
            </a:prstGeom>
            <a:noFill/>
            <a:ln w="19050">
              <a:solidFill>
                <a:srgbClr val="FC261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3888" name="Line 67"/>
            <p:cNvSpPr>
              <a:spLocks noChangeShapeType="1"/>
            </p:cNvSpPr>
            <p:nvPr/>
          </p:nvSpPr>
          <p:spPr bwMode="auto">
            <a:xfrm flipV="1">
              <a:off x="3705" y="2307"/>
              <a:ext cx="90" cy="27"/>
            </a:xfrm>
            <a:prstGeom prst="line">
              <a:avLst/>
            </a:prstGeom>
            <a:noFill/>
            <a:ln w="19050">
              <a:solidFill>
                <a:srgbClr val="FC261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3889" name="Line 68"/>
            <p:cNvSpPr>
              <a:spLocks noChangeShapeType="1"/>
            </p:cNvSpPr>
            <p:nvPr/>
          </p:nvSpPr>
          <p:spPr bwMode="auto">
            <a:xfrm>
              <a:off x="3684" y="2412"/>
              <a:ext cx="102" cy="33"/>
            </a:xfrm>
            <a:prstGeom prst="line">
              <a:avLst/>
            </a:prstGeom>
            <a:noFill/>
            <a:ln w="19050">
              <a:solidFill>
                <a:srgbClr val="FC261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3890" name="Line 69"/>
            <p:cNvSpPr>
              <a:spLocks noChangeShapeType="1"/>
            </p:cNvSpPr>
            <p:nvPr/>
          </p:nvSpPr>
          <p:spPr bwMode="auto">
            <a:xfrm flipH="1">
              <a:off x="3501" y="2517"/>
              <a:ext cx="21" cy="75"/>
            </a:xfrm>
            <a:prstGeom prst="line">
              <a:avLst/>
            </a:prstGeom>
            <a:noFill/>
            <a:ln w="19050">
              <a:solidFill>
                <a:srgbClr val="FC261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9526" name="Text Box 70"/>
          <p:cNvSpPr txBox="1">
            <a:spLocks noChangeArrowheads="1"/>
          </p:cNvSpPr>
          <p:nvPr/>
        </p:nvSpPr>
        <p:spPr bwMode="auto">
          <a:xfrm>
            <a:off x="3852863" y="3059113"/>
            <a:ext cx="5064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800">
                <a:cs typeface="Arial" charset="0"/>
              </a:rPr>
              <a:t>Additional info</a:t>
            </a:r>
            <a:endParaRPr lang="en-GB" sz="800">
              <a:cs typeface="Arial" charset="0"/>
            </a:endParaRPr>
          </a:p>
        </p:txBody>
      </p: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4449763" y="1395413"/>
            <a:ext cx="2483627" cy="793750"/>
            <a:chOff x="3557" y="2637"/>
            <a:chExt cx="1058" cy="200"/>
          </a:xfrm>
        </p:grpSpPr>
        <p:sp>
          <p:nvSpPr>
            <p:cNvPr id="633893" name="Text Box 83"/>
            <p:cNvSpPr txBox="1">
              <a:spLocks noChangeArrowheads="1"/>
            </p:cNvSpPr>
            <p:nvPr/>
          </p:nvSpPr>
          <p:spPr bwMode="auto">
            <a:xfrm>
              <a:off x="3757" y="2637"/>
              <a:ext cx="85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400" dirty="0" smtClean="0">
                  <a:solidFill>
                    <a:schemeClr val="bg2"/>
                  </a:solidFill>
                  <a:latin typeface="Tahoma" pitchFamily="34" charset="0"/>
                  <a:cs typeface="Arial" charset="0"/>
                </a:rPr>
                <a:t>Incident data in the dispatcher screen</a:t>
              </a:r>
              <a:endParaRPr lang="en-AU" sz="1400" dirty="0">
                <a:solidFill>
                  <a:schemeClr val="bg2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633894" name="Freeform 84"/>
            <p:cNvSpPr>
              <a:spLocks/>
            </p:cNvSpPr>
            <p:nvPr/>
          </p:nvSpPr>
          <p:spPr bwMode="auto">
            <a:xfrm>
              <a:off x="3557" y="2691"/>
              <a:ext cx="216" cy="146"/>
            </a:xfrm>
            <a:custGeom>
              <a:avLst/>
              <a:gdLst>
                <a:gd name="T0" fmla="*/ 216 w 216"/>
                <a:gd name="T1" fmla="*/ 0 h 635"/>
                <a:gd name="T2" fmla="*/ 0 w 216"/>
                <a:gd name="T3" fmla="*/ 0 h 635"/>
                <a:gd name="T4" fmla="*/ 0 w 216"/>
                <a:gd name="T5" fmla="*/ 146 h 635"/>
                <a:gd name="T6" fmla="*/ 0 60000 65536"/>
                <a:gd name="T7" fmla="*/ 0 60000 65536"/>
                <a:gd name="T8" fmla="*/ 0 60000 65536"/>
                <a:gd name="T9" fmla="*/ 0 w 216"/>
                <a:gd name="T10" fmla="*/ 0 h 635"/>
                <a:gd name="T11" fmla="*/ 216 w 216"/>
                <a:gd name="T12" fmla="*/ 635 h 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635">
                  <a:moveTo>
                    <a:pt x="216" y="0"/>
                  </a:moveTo>
                  <a:lnTo>
                    <a:pt x="0" y="0"/>
                  </a:lnTo>
                  <a:lnTo>
                    <a:pt x="0" y="635"/>
                  </a:lnTo>
                </a:path>
              </a:pathLst>
            </a:cu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400">
                <a:solidFill>
                  <a:schemeClr val="bg2"/>
                </a:solidFill>
                <a:cs typeface="Arial" charset="0"/>
              </a:endParaRPr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6772275" y="1819275"/>
            <a:ext cx="2120900" cy="1249363"/>
            <a:chOff x="3557" y="2617"/>
            <a:chExt cx="1034" cy="220"/>
          </a:xfrm>
        </p:grpSpPr>
        <p:sp>
          <p:nvSpPr>
            <p:cNvPr id="633896" name="Text Box 89"/>
            <p:cNvSpPr txBox="1">
              <a:spLocks noChangeArrowheads="1"/>
            </p:cNvSpPr>
            <p:nvPr/>
          </p:nvSpPr>
          <p:spPr bwMode="auto">
            <a:xfrm>
              <a:off x="3733" y="2617"/>
              <a:ext cx="858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AU" sz="1400" dirty="0">
                <a:solidFill>
                  <a:schemeClr val="bg2"/>
                </a:solidFill>
                <a:latin typeface="Tahoma" pitchFamily="34" charset="0"/>
                <a:cs typeface="Arial" charset="0"/>
              </a:endParaRPr>
            </a:p>
            <a:p>
              <a:r>
                <a:rPr lang="en-US" sz="1400" dirty="0" smtClean="0">
                  <a:solidFill>
                    <a:schemeClr val="bg2"/>
                  </a:solidFill>
                  <a:latin typeface="Tahoma" pitchFamily="34" charset="0"/>
                  <a:cs typeface="Arial" charset="0"/>
                </a:rPr>
                <a:t>Notification of resources </a:t>
              </a:r>
              <a:r>
                <a:rPr lang="en-AU" sz="1400" dirty="0" smtClean="0">
                  <a:solidFill>
                    <a:schemeClr val="bg2"/>
                  </a:solidFill>
                  <a:latin typeface="Tahoma" pitchFamily="34" charset="0"/>
                  <a:cs typeface="Arial" charset="0"/>
                </a:rPr>
                <a:t>23</a:t>
              </a:r>
              <a:r>
                <a:rPr lang="el-GR" sz="1400" dirty="0" smtClean="0">
                  <a:solidFill>
                    <a:schemeClr val="bg2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400" dirty="0" smtClean="0">
                  <a:solidFill>
                    <a:schemeClr val="bg2"/>
                  </a:solidFill>
                  <a:latin typeface="Tahoma" pitchFamily="34" charset="0"/>
                  <a:cs typeface="Arial" charset="0"/>
                </a:rPr>
                <a:t>and</a:t>
              </a:r>
              <a:r>
                <a:rPr lang="el-GR" sz="1400" dirty="0" smtClean="0">
                  <a:solidFill>
                    <a:schemeClr val="bg2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l-GR" sz="1400" dirty="0">
                  <a:solidFill>
                    <a:schemeClr val="bg2"/>
                  </a:solidFill>
                  <a:latin typeface="Tahoma" pitchFamily="34" charset="0"/>
                  <a:cs typeface="Arial" charset="0"/>
                </a:rPr>
                <a:t>46</a:t>
              </a:r>
              <a:endParaRPr lang="en-GB" sz="1400" dirty="0">
                <a:solidFill>
                  <a:schemeClr val="bg2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633897" name="Freeform 90"/>
            <p:cNvSpPr>
              <a:spLocks/>
            </p:cNvSpPr>
            <p:nvPr/>
          </p:nvSpPr>
          <p:spPr bwMode="auto">
            <a:xfrm>
              <a:off x="3557" y="2691"/>
              <a:ext cx="216" cy="146"/>
            </a:xfrm>
            <a:custGeom>
              <a:avLst/>
              <a:gdLst>
                <a:gd name="T0" fmla="*/ 216 w 216"/>
                <a:gd name="T1" fmla="*/ 0 h 635"/>
                <a:gd name="T2" fmla="*/ 0 w 216"/>
                <a:gd name="T3" fmla="*/ 0 h 635"/>
                <a:gd name="T4" fmla="*/ 0 w 216"/>
                <a:gd name="T5" fmla="*/ 146 h 635"/>
                <a:gd name="T6" fmla="*/ 0 60000 65536"/>
                <a:gd name="T7" fmla="*/ 0 60000 65536"/>
                <a:gd name="T8" fmla="*/ 0 60000 65536"/>
                <a:gd name="T9" fmla="*/ 0 w 216"/>
                <a:gd name="T10" fmla="*/ 0 h 635"/>
                <a:gd name="T11" fmla="*/ 216 w 216"/>
                <a:gd name="T12" fmla="*/ 635 h 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635">
                  <a:moveTo>
                    <a:pt x="216" y="0"/>
                  </a:moveTo>
                  <a:lnTo>
                    <a:pt x="0" y="0"/>
                  </a:lnTo>
                  <a:lnTo>
                    <a:pt x="0" y="635"/>
                  </a:lnTo>
                </a:path>
              </a:pathLst>
            </a:cu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400">
                <a:solidFill>
                  <a:schemeClr val="bg2"/>
                </a:solidFill>
                <a:cs typeface="Arial" charset="0"/>
              </a:endParaRPr>
            </a:p>
          </p:txBody>
        </p:sp>
      </p:grpSp>
      <p:pic>
        <p:nvPicPr>
          <p:cNvPr id="19560" name="Picture 10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068388"/>
            <a:ext cx="35417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13" name="Oval 57"/>
          <p:cNvSpPr>
            <a:spLocks noChangeArrowheads="1"/>
          </p:cNvSpPr>
          <p:nvPr/>
        </p:nvSpPr>
        <p:spPr bwMode="auto">
          <a:xfrm>
            <a:off x="2757488" y="3197225"/>
            <a:ext cx="111125" cy="85725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AU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9551" name="Oval 95"/>
          <p:cNvSpPr>
            <a:spLocks noChangeArrowheads="1"/>
          </p:cNvSpPr>
          <p:nvPr/>
        </p:nvSpPr>
        <p:spPr bwMode="auto">
          <a:xfrm>
            <a:off x="1030288" y="2486025"/>
            <a:ext cx="111125" cy="85725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AU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9561" name="Oval 105"/>
          <p:cNvSpPr>
            <a:spLocks noChangeArrowheads="1"/>
          </p:cNvSpPr>
          <p:nvPr/>
        </p:nvSpPr>
        <p:spPr bwMode="auto">
          <a:xfrm>
            <a:off x="1755775" y="2038350"/>
            <a:ext cx="88900" cy="88900"/>
          </a:xfrm>
          <a:prstGeom prst="ellipse">
            <a:avLst/>
          </a:prstGeom>
          <a:solidFill>
            <a:srgbClr val="16F616"/>
          </a:solidFill>
          <a:ln w="9525">
            <a:solidFill>
              <a:srgbClr val="FC261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cs typeface="Arial" charset="0"/>
            </a:endParaRPr>
          </a:p>
        </p:txBody>
      </p:sp>
      <p:sp>
        <p:nvSpPr>
          <p:cNvPr id="19514" name="Oval 58"/>
          <p:cNvSpPr>
            <a:spLocks noChangeArrowheads="1"/>
          </p:cNvSpPr>
          <p:nvPr/>
        </p:nvSpPr>
        <p:spPr bwMode="auto">
          <a:xfrm>
            <a:off x="1031875" y="2489200"/>
            <a:ext cx="111125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AU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19562" name="Picture 10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2288" y="1771650"/>
            <a:ext cx="44926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64" name="Picture 108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1463" y="2916238"/>
            <a:ext cx="39528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69" name="Picture 11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038" y="2227263"/>
            <a:ext cx="3857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70" name="Rectangle 114"/>
          <p:cNvSpPr>
            <a:spLocks noChangeArrowheads="1"/>
          </p:cNvSpPr>
          <p:nvPr/>
        </p:nvSpPr>
        <p:spPr bwMode="auto">
          <a:xfrm>
            <a:off x="320675" y="1330325"/>
            <a:ext cx="466725" cy="120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sz="900" b="1">
                <a:cs typeface="Arial" charset="0"/>
              </a:rPr>
              <a:t>23</a:t>
            </a:r>
            <a:endParaRPr lang="en-GB" sz="900" b="1">
              <a:cs typeface="Arial" charset="0"/>
            </a:endParaRPr>
          </a:p>
        </p:txBody>
      </p:sp>
      <p:sp>
        <p:nvSpPr>
          <p:cNvPr id="19571" name="Rectangle 115"/>
          <p:cNvSpPr>
            <a:spLocks noChangeArrowheads="1"/>
          </p:cNvSpPr>
          <p:nvPr/>
        </p:nvSpPr>
        <p:spPr bwMode="auto">
          <a:xfrm>
            <a:off x="323850" y="1492250"/>
            <a:ext cx="463550" cy="123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sz="900" b="1">
                <a:cs typeface="Arial" charset="0"/>
              </a:rPr>
              <a:t>46</a:t>
            </a:r>
            <a:endParaRPr lang="en-GB" sz="900" b="1">
              <a:cs typeface="Arial" charset="0"/>
            </a:endParaRPr>
          </a:p>
        </p:txBody>
      </p:sp>
      <p:sp>
        <p:nvSpPr>
          <p:cNvPr id="19574" name="Rectangle 118"/>
          <p:cNvSpPr>
            <a:spLocks noChangeArrowheads="1"/>
          </p:cNvSpPr>
          <p:nvPr/>
        </p:nvSpPr>
        <p:spPr bwMode="auto">
          <a:xfrm>
            <a:off x="314325" y="1323975"/>
            <a:ext cx="466725" cy="1206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sz="900" b="1">
                <a:solidFill>
                  <a:schemeClr val="bg1"/>
                </a:solidFill>
                <a:cs typeface="Arial" charset="0"/>
              </a:rPr>
              <a:t>23</a:t>
            </a:r>
            <a:endParaRPr lang="en-GB" sz="9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575" name="Oval 119"/>
          <p:cNvSpPr>
            <a:spLocks noChangeArrowheads="1"/>
          </p:cNvSpPr>
          <p:nvPr/>
        </p:nvSpPr>
        <p:spPr bwMode="auto">
          <a:xfrm>
            <a:off x="2759075" y="2889250"/>
            <a:ext cx="88900" cy="88900"/>
          </a:xfrm>
          <a:prstGeom prst="ellipse">
            <a:avLst/>
          </a:prstGeom>
          <a:solidFill>
            <a:srgbClr val="16F616"/>
          </a:solidFill>
          <a:ln w="9525">
            <a:solidFill>
              <a:srgbClr val="FC261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cs typeface="Arial" charset="0"/>
            </a:endParaRPr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3875088" y="2266950"/>
            <a:ext cx="628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200" b="1">
                <a:solidFill>
                  <a:srgbClr val="0000FF"/>
                </a:solidFill>
                <a:cs typeface="Arial" charset="0"/>
              </a:rPr>
              <a:t>854</a:t>
            </a:r>
            <a:endParaRPr lang="en-GB" sz="12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633914" name="Rectangle 83"/>
          <p:cNvSpPr>
            <a:spLocks noChangeArrowheads="1"/>
          </p:cNvSpPr>
          <p:nvPr/>
        </p:nvSpPr>
        <p:spPr bwMode="auto">
          <a:xfrm>
            <a:off x="3625850" y="5734050"/>
            <a:ext cx="19859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cs typeface="Arial" charset="0"/>
              </a:rPr>
              <a:t>Fire Brigade Dispatcher</a:t>
            </a:r>
            <a:endParaRPr lang="en-GB" sz="1400" b="1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633918" name="Picture 11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764704"/>
            <a:ext cx="44926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3925" name="Picture 69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254000" cy="576262"/>
          </a:xfrm>
          <a:prstGeom prst="rect">
            <a:avLst/>
          </a:prstGeom>
          <a:noFill/>
        </p:spPr>
      </p:pic>
      <p:pic>
        <p:nvPicPr>
          <p:cNvPr id="633926" name="Picture 70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254000" cy="576262"/>
          </a:xfrm>
          <a:prstGeom prst="rect">
            <a:avLst/>
          </a:prstGeom>
          <a:noFill/>
        </p:spPr>
      </p:pic>
      <p:pic>
        <p:nvPicPr>
          <p:cNvPr id="633929" name="Picture 73" descr="fire brigad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20100" y="764704"/>
            <a:ext cx="723900" cy="533400"/>
          </a:xfrm>
          <a:prstGeom prst="rect">
            <a:avLst/>
          </a:prstGeom>
          <a:noFill/>
        </p:spPr>
      </p:pic>
      <p:pic>
        <p:nvPicPr>
          <p:cNvPr id="633930" name="Picture 74" descr="fire brigad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64524" y="836712"/>
            <a:ext cx="723900" cy="533400"/>
          </a:xfrm>
          <a:prstGeom prst="rect">
            <a:avLst/>
          </a:prstGeom>
          <a:noFill/>
        </p:spPr>
      </p:pic>
      <p:pic>
        <p:nvPicPr>
          <p:cNvPr id="59" name="Picture 74" descr="fire brigad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20100" y="1239416"/>
            <a:ext cx="723900" cy="533400"/>
          </a:xfrm>
          <a:prstGeom prst="rect">
            <a:avLst/>
          </a:prstGeom>
          <a:noFill/>
        </p:spPr>
      </p:pic>
      <p:sp>
        <p:nvSpPr>
          <p:cNvPr id="60" name="Rectangle 83"/>
          <p:cNvSpPr>
            <a:spLocks noChangeArrowheads="1"/>
          </p:cNvSpPr>
          <p:nvPr/>
        </p:nvSpPr>
        <p:spPr bwMode="auto">
          <a:xfrm>
            <a:off x="7158037" y="548680"/>
            <a:ext cx="19859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cs typeface="Arial" charset="0"/>
              </a:rPr>
              <a:t>Fire Brigade Station</a:t>
            </a:r>
            <a:endParaRPr lang="en-GB" sz="1400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34925" y="44450"/>
            <a:ext cx="4967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S.A.F.E.R.</a:t>
            </a:r>
            <a:endParaRPr lang="el-GR" b="1" dirty="0">
              <a:solidFill>
                <a:schemeClr val="bg1"/>
              </a:solidFill>
            </a:endParaRPr>
          </a:p>
          <a:p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4375 -0.05973 L -0.04687 -0.10695 " pathEditMode="relative" ptsTypes="AAA">
                                      <p:cBhvr>
                                        <p:cTn id="19" dur="10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8.14815E-6 L 0.06042 -0.04166 " pathEditMode="relative" ptsTypes="AA">
                                      <p:cBhvr>
                                        <p:cTn id="66" dur="1000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lice Radio Distpa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9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3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0.14982 0.0240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33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34 0.00856 0.00556 0.01551 0.0125 0.01852 C 0.01806 0.00741 0.02778 0 0.03611 -0.00741 C 0.0434 -0.01389 0.04965 -0.02315 0.05694 -0.02963 C 0.06337 -0.04259 0.05972 -0.0382 0.06667 -0.04445 C 0.06719 -0.0463 0.06719 -0.04838 0.06806 -0.05 C 0.0691 -0.05209 0.07222 -0.05556 0.07222 -0.05556 " pathEditMode="relative" ptsTypes="ffffffA">
                                      <p:cBhvr>
                                        <p:cTn id="109" dur="20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278 C 0.00174 0.00439 0.00347 0.01481 0.0092 0.01759 C 0.01927 0.01597 0.025 0.00926 0.03403 0.00532 C 0.03594 0.00139 0.03889 3.33333E-6 0.04201 -0.00278 C 0.04271 -0.00324 0.04392 -0.0044 0.04392 -0.00417 C 0.04931 -0.01505 0.04115 0.00069 0.04722 -0.0088 C 0.05069 -0.01366 0.05365 -0.01945 0.0566 -0.02454 C 0.06024 -0.03079 0.0625 -0.04051 0.06736 -0.04468 C 0.06806 -0.04746 0.06736 -0.04746 0.06875 -0.04746 " pathEditMode="relative" rAng="0" ptsTypes="ffffffffA">
                                      <p:cBhvr>
                                        <p:cTn id="115" dur="2000" fill="hold"/>
                                        <p:tgtEl>
                                          <p:spTgt spid="19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-120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0.14982 0.0240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6" grpId="0"/>
      <p:bldP spid="19507" grpId="0"/>
      <p:bldP spid="19508" grpId="0"/>
      <p:bldP spid="19512" grpId="0" animBg="1"/>
      <p:bldP spid="19516" grpId="0" animBg="1"/>
      <p:bldP spid="19516" grpId="1" animBg="1"/>
      <p:bldP spid="19526" grpId="0"/>
      <p:bldP spid="19513" grpId="0" animBg="1"/>
      <p:bldP spid="19551" grpId="0" animBg="1"/>
      <p:bldP spid="19551" grpId="1" animBg="1"/>
      <p:bldP spid="19561" grpId="0" animBg="1"/>
      <p:bldP spid="19561" grpId="1" animBg="1"/>
      <p:bldP spid="19514" grpId="0" animBg="1"/>
      <p:bldP spid="19514" grpId="1" animBg="1"/>
      <p:bldP spid="19570" grpId="0" animBg="1"/>
      <p:bldP spid="19571" grpId="0" animBg="1"/>
      <p:bldP spid="19575" grpId="0" animBg="1"/>
      <p:bldP spid="19575" grpId="1" animBg="1"/>
      <p:bldP spid="19575" grpId="2" animBg="1"/>
      <p:bldP spid="195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338" name="Picture 4" descr="Untitled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4339" name="Line 5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54340" name="Text Box 6"/>
          <p:cNvSpPr txBox="1">
            <a:spLocks noChangeArrowheads="1"/>
          </p:cNvSpPr>
          <p:nvPr/>
        </p:nvSpPr>
        <p:spPr bwMode="auto">
          <a:xfrm>
            <a:off x="2915816" y="44450"/>
            <a:ext cx="6264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When Additional Local Gov Resources are Required</a:t>
            </a:r>
            <a:endParaRPr lang="el-GR" b="1" dirty="0">
              <a:solidFill>
                <a:schemeClr val="bg1"/>
              </a:solidFill>
            </a:endParaRPr>
          </a:p>
        </p:txBody>
      </p:sp>
      <p:graphicFrame>
        <p:nvGraphicFramePr>
          <p:cNvPr id="654341" name="Object 5"/>
          <p:cNvGraphicFramePr>
            <a:graphicFrameLocks noChangeAspect="1"/>
          </p:cNvGraphicFramePr>
          <p:nvPr/>
        </p:nvGraphicFramePr>
        <p:xfrm>
          <a:off x="2428875" y="4765675"/>
          <a:ext cx="4038600" cy="17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67" name="Visio" r:id="rId6" imgW="9463405" imgH="4029393" progId="Visio.Drawing.11">
                  <p:embed/>
                </p:oleObj>
              </mc:Choice>
              <mc:Fallback>
                <p:oleObj name="Visio" r:id="rId6" imgW="9463405" imgH="4029393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4765675"/>
                        <a:ext cx="4038600" cy="171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4342" name="Object 6"/>
          <p:cNvGraphicFramePr>
            <a:graphicFrameLocks noChangeAspect="1"/>
          </p:cNvGraphicFramePr>
          <p:nvPr/>
        </p:nvGraphicFramePr>
        <p:xfrm>
          <a:off x="269875" y="2095500"/>
          <a:ext cx="4038600" cy="17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68" name="Visio" r:id="rId8" imgW="9466600" imgH="4032171" progId="Visio.Drawing.11">
                  <p:embed/>
                </p:oleObj>
              </mc:Choice>
              <mc:Fallback>
                <p:oleObj name="Visio" r:id="rId8" imgW="9466600" imgH="4032171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2095500"/>
                        <a:ext cx="4038600" cy="171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4343" name="Object 7"/>
          <p:cNvGraphicFramePr>
            <a:graphicFrameLocks noChangeAspect="1"/>
          </p:cNvGraphicFramePr>
          <p:nvPr/>
        </p:nvGraphicFramePr>
        <p:xfrm>
          <a:off x="4886325" y="2149475"/>
          <a:ext cx="4038600" cy="17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69" name="Visio" r:id="rId10" imgW="9463405" imgH="4029393" progId="Visio.Drawing.11">
                  <p:embed/>
                </p:oleObj>
              </mc:Choice>
              <mc:Fallback>
                <p:oleObj name="Visio" r:id="rId10" imgW="9463405" imgH="4029393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2149475"/>
                        <a:ext cx="4038600" cy="171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4344" name="Object 8"/>
          <p:cNvGraphicFramePr>
            <a:graphicFrameLocks noChangeAspect="1"/>
          </p:cNvGraphicFramePr>
          <p:nvPr/>
        </p:nvGraphicFramePr>
        <p:xfrm>
          <a:off x="2476500" y="3776663"/>
          <a:ext cx="4094163" cy="22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70" name="Visio" r:id="rId11" imgW="8951119" imgH="4841161" progId="Visio.Drawing.11">
                  <p:embed/>
                </p:oleObj>
              </mc:Choice>
              <mc:Fallback>
                <p:oleObj name="Visio" r:id="rId11" imgW="8951119" imgH="4841161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3776663"/>
                        <a:ext cx="4094163" cy="221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9" name="Freeform 25"/>
          <p:cNvSpPr>
            <a:spLocks/>
          </p:cNvSpPr>
          <p:nvPr/>
        </p:nvSpPr>
        <p:spPr bwMode="auto">
          <a:xfrm>
            <a:off x="5540375" y="4221163"/>
            <a:ext cx="147638" cy="123825"/>
          </a:xfrm>
          <a:custGeom>
            <a:avLst/>
            <a:gdLst>
              <a:gd name="T0" fmla="*/ 0 w 171"/>
              <a:gd name="T1" fmla="*/ 0 h 138"/>
              <a:gd name="T2" fmla="*/ 0 w 171"/>
              <a:gd name="T3" fmla="*/ 72680 h 138"/>
              <a:gd name="T4" fmla="*/ 147638 w 171"/>
              <a:gd name="T5" fmla="*/ 123825 h 138"/>
              <a:gd name="T6" fmla="*/ 145048 w 171"/>
              <a:gd name="T7" fmla="*/ 53837 h 138"/>
              <a:gd name="T8" fmla="*/ 0 w 171"/>
              <a:gd name="T9" fmla="*/ 0 h 1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1"/>
              <a:gd name="T16" fmla="*/ 0 h 138"/>
              <a:gd name="T17" fmla="*/ 171 w 171"/>
              <a:gd name="T18" fmla="*/ 138 h 1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1" h="138">
                <a:moveTo>
                  <a:pt x="0" y="0"/>
                </a:moveTo>
                <a:lnTo>
                  <a:pt x="0" y="81"/>
                </a:lnTo>
                <a:lnTo>
                  <a:pt x="171" y="138"/>
                </a:lnTo>
                <a:lnTo>
                  <a:pt x="168" y="60"/>
                </a:lnTo>
                <a:lnTo>
                  <a:pt x="0" y="0"/>
                </a:lnTo>
                <a:close/>
              </a:path>
            </a:pathLst>
          </a:custGeom>
          <a:solidFill>
            <a:srgbClr val="16F61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>
              <a:cs typeface="Arial" charset="0"/>
            </a:endParaRPr>
          </a:p>
        </p:txBody>
      </p:sp>
      <p:graphicFrame>
        <p:nvGraphicFramePr>
          <p:cNvPr id="654346" name="Object 10"/>
          <p:cNvGraphicFramePr>
            <a:graphicFrameLocks noChangeAspect="1"/>
          </p:cNvGraphicFramePr>
          <p:nvPr/>
        </p:nvGraphicFramePr>
        <p:xfrm>
          <a:off x="328613" y="1036638"/>
          <a:ext cx="4094162" cy="22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71" name="Visio" r:id="rId13" imgW="8951119" imgH="4841161" progId="Visio.Drawing.11">
                  <p:embed/>
                </p:oleObj>
              </mc:Choice>
              <mc:Fallback>
                <p:oleObj name="Visio" r:id="rId13" imgW="8951119" imgH="4841161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1036638"/>
                        <a:ext cx="4094162" cy="221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33" name="Object 11"/>
          <p:cNvGraphicFramePr>
            <a:graphicFrameLocks noChangeAspect="1"/>
          </p:cNvGraphicFramePr>
          <p:nvPr/>
        </p:nvGraphicFramePr>
        <p:xfrm>
          <a:off x="5016500" y="4695825"/>
          <a:ext cx="382588" cy="1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72" name="Visio" r:id="rId14" imgW="1243489" imgH="549513" progId="Visio.Drawing.11">
                  <p:embed/>
                </p:oleObj>
              </mc:Choice>
              <mc:Fallback>
                <p:oleObj name="Visio" r:id="rId14" imgW="1243489" imgH="549513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4695825"/>
                        <a:ext cx="382588" cy="17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8" name="Oval 34"/>
          <p:cNvSpPr>
            <a:spLocks noChangeArrowheads="1"/>
          </p:cNvSpPr>
          <p:nvPr/>
        </p:nvSpPr>
        <p:spPr bwMode="auto">
          <a:xfrm>
            <a:off x="3649663" y="4149725"/>
            <a:ext cx="60325" cy="55563"/>
          </a:xfrm>
          <a:prstGeom prst="ellipse">
            <a:avLst/>
          </a:prstGeom>
          <a:solidFill>
            <a:srgbClr val="16F616"/>
          </a:solidFill>
          <a:ln w="9525">
            <a:solidFill>
              <a:srgbClr val="FC261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cs typeface="Arial" charset="0"/>
            </a:endParaRP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4381500" y="3803650"/>
            <a:ext cx="92551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" dirty="0" smtClean="0">
                <a:cs typeface="Arial" charset="0"/>
              </a:rPr>
              <a:t>Forest Fire</a:t>
            </a:r>
            <a:endParaRPr lang="en-GB" sz="500" dirty="0">
              <a:cs typeface="Arial" charset="0"/>
            </a:endParaRP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4108450" y="3838575"/>
            <a:ext cx="628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000" b="1">
                <a:solidFill>
                  <a:srgbClr val="0000FF"/>
                </a:solidFill>
                <a:cs typeface="Arial" charset="0"/>
              </a:rPr>
              <a:t>854</a:t>
            </a:r>
            <a:endParaRPr lang="en-GB" sz="1000" b="1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654353" name="Object 17"/>
          <p:cNvGraphicFramePr>
            <a:graphicFrameLocks noChangeAspect="1"/>
          </p:cNvGraphicFramePr>
          <p:nvPr/>
        </p:nvGraphicFramePr>
        <p:xfrm>
          <a:off x="4887913" y="1138238"/>
          <a:ext cx="4094162" cy="22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73" name="Visio" r:id="rId16" imgW="8951119" imgH="4841161" progId="Visio.Drawing.11">
                  <p:embed/>
                </p:oleObj>
              </mc:Choice>
              <mc:Fallback>
                <p:oleObj name="Visio" r:id="rId16" imgW="8951119" imgH="4841161" progId="Visio.Drawing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3" y="1138238"/>
                        <a:ext cx="4094162" cy="221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65" name="Rectangle 81"/>
          <p:cNvSpPr>
            <a:spLocks noChangeArrowheads="1"/>
          </p:cNvSpPr>
          <p:nvPr/>
        </p:nvSpPr>
        <p:spPr bwMode="auto">
          <a:xfrm>
            <a:off x="2660650" y="1528763"/>
            <a:ext cx="114300" cy="44450"/>
          </a:xfrm>
          <a:prstGeom prst="rect">
            <a:avLst/>
          </a:prstGeom>
          <a:solidFill>
            <a:srgbClr val="FC26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cs typeface="Arial" charset="0"/>
            </a:endParaRPr>
          </a:p>
        </p:txBody>
      </p:sp>
      <p:sp>
        <p:nvSpPr>
          <p:cNvPr id="16466" name="Rectangle 82"/>
          <p:cNvSpPr>
            <a:spLocks noChangeArrowheads="1"/>
          </p:cNvSpPr>
          <p:nvPr/>
        </p:nvSpPr>
        <p:spPr bwMode="auto">
          <a:xfrm>
            <a:off x="7213600" y="1624013"/>
            <a:ext cx="114300" cy="44450"/>
          </a:xfrm>
          <a:prstGeom prst="rect">
            <a:avLst/>
          </a:prstGeom>
          <a:solidFill>
            <a:srgbClr val="FC26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cs typeface="Arial" charset="0"/>
            </a:endParaRPr>
          </a:p>
        </p:txBody>
      </p:sp>
      <p:sp>
        <p:nvSpPr>
          <p:cNvPr id="654356" name="Rectangle 83"/>
          <p:cNvSpPr>
            <a:spLocks noChangeArrowheads="1"/>
          </p:cNvSpPr>
          <p:nvPr/>
        </p:nvSpPr>
        <p:spPr bwMode="auto">
          <a:xfrm>
            <a:off x="3624263" y="5834063"/>
            <a:ext cx="17716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cs typeface="Arial" charset="0"/>
              </a:rPr>
              <a:t>Fire brigade Dispatcher</a:t>
            </a:r>
            <a:endParaRPr lang="en-GB" sz="1400" b="1" dirty="0">
              <a:solidFill>
                <a:schemeClr val="tx2"/>
              </a:solidFill>
              <a:cs typeface="Arial" charset="0"/>
            </a:endParaRPr>
          </a:p>
        </p:txBody>
      </p:sp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5646738" y="3916363"/>
            <a:ext cx="3497262" cy="584200"/>
            <a:chOff x="3557" y="2617"/>
            <a:chExt cx="1034" cy="368"/>
          </a:xfrm>
        </p:grpSpPr>
        <p:sp>
          <p:nvSpPr>
            <p:cNvPr id="654361" name="Text Box 102"/>
            <p:cNvSpPr txBox="1">
              <a:spLocks noChangeArrowheads="1"/>
            </p:cNvSpPr>
            <p:nvPr/>
          </p:nvSpPr>
          <p:spPr bwMode="auto">
            <a:xfrm>
              <a:off x="3733" y="2617"/>
              <a:ext cx="85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chemeClr val="bg2"/>
                  </a:solidFill>
                  <a:latin typeface="Tahoma" pitchFamily="34" charset="0"/>
                  <a:cs typeface="Arial" charset="0"/>
                </a:rPr>
                <a:t>Send incident data and resource requests</a:t>
              </a:r>
              <a:endParaRPr lang="en-GB" sz="1600" dirty="0">
                <a:solidFill>
                  <a:schemeClr val="bg2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654362" name="Freeform 103"/>
            <p:cNvSpPr>
              <a:spLocks/>
            </p:cNvSpPr>
            <p:nvPr/>
          </p:nvSpPr>
          <p:spPr bwMode="auto">
            <a:xfrm>
              <a:off x="3557" y="2691"/>
              <a:ext cx="216" cy="146"/>
            </a:xfrm>
            <a:custGeom>
              <a:avLst/>
              <a:gdLst>
                <a:gd name="T0" fmla="*/ 216 w 216"/>
                <a:gd name="T1" fmla="*/ 0 h 635"/>
                <a:gd name="T2" fmla="*/ 0 w 216"/>
                <a:gd name="T3" fmla="*/ 0 h 635"/>
                <a:gd name="T4" fmla="*/ 0 w 216"/>
                <a:gd name="T5" fmla="*/ 146 h 635"/>
                <a:gd name="T6" fmla="*/ 0 60000 65536"/>
                <a:gd name="T7" fmla="*/ 0 60000 65536"/>
                <a:gd name="T8" fmla="*/ 0 60000 65536"/>
                <a:gd name="T9" fmla="*/ 0 w 216"/>
                <a:gd name="T10" fmla="*/ 0 h 635"/>
                <a:gd name="T11" fmla="*/ 216 w 216"/>
                <a:gd name="T12" fmla="*/ 635 h 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635">
                  <a:moveTo>
                    <a:pt x="216" y="0"/>
                  </a:moveTo>
                  <a:lnTo>
                    <a:pt x="0" y="0"/>
                  </a:lnTo>
                  <a:lnTo>
                    <a:pt x="0" y="635"/>
                  </a:lnTo>
                </a:path>
              </a:pathLst>
            </a:cu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600">
                <a:cs typeface="Arial" charset="0"/>
              </a:endParaRPr>
            </a:p>
          </p:txBody>
        </p:sp>
      </p:grp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2724150" y="684213"/>
            <a:ext cx="3000375" cy="873125"/>
            <a:chOff x="3557" y="2617"/>
            <a:chExt cx="1034" cy="220"/>
          </a:xfrm>
        </p:grpSpPr>
        <p:sp>
          <p:nvSpPr>
            <p:cNvPr id="654364" name="Text Box 106"/>
            <p:cNvSpPr txBox="1">
              <a:spLocks noChangeArrowheads="1"/>
            </p:cNvSpPr>
            <p:nvPr/>
          </p:nvSpPr>
          <p:spPr bwMode="auto">
            <a:xfrm>
              <a:off x="3733" y="2617"/>
              <a:ext cx="85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AU" sz="1600" dirty="0">
                <a:latin typeface="Tahoma" pitchFamily="34" charset="0"/>
                <a:cs typeface="Arial" charset="0"/>
              </a:endParaRPr>
            </a:p>
            <a:p>
              <a:r>
                <a:rPr lang="en-US" sz="1400" dirty="0" smtClean="0">
                  <a:latin typeface="Tahoma" pitchFamily="34" charset="0"/>
                  <a:cs typeface="Arial" charset="0"/>
                </a:rPr>
                <a:t>Request Information</a:t>
              </a:r>
              <a:endParaRPr lang="en-GB" sz="1400" dirty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54365" name="Freeform 107"/>
            <p:cNvSpPr>
              <a:spLocks/>
            </p:cNvSpPr>
            <p:nvPr/>
          </p:nvSpPr>
          <p:spPr bwMode="auto">
            <a:xfrm>
              <a:off x="3557" y="2691"/>
              <a:ext cx="216" cy="146"/>
            </a:xfrm>
            <a:custGeom>
              <a:avLst/>
              <a:gdLst>
                <a:gd name="T0" fmla="*/ 216 w 216"/>
                <a:gd name="T1" fmla="*/ 0 h 635"/>
                <a:gd name="T2" fmla="*/ 0 w 216"/>
                <a:gd name="T3" fmla="*/ 0 h 635"/>
                <a:gd name="T4" fmla="*/ 0 w 216"/>
                <a:gd name="T5" fmla="*/ 146 h 635"/>
                <a:gd name="T6" fmla="*/ 0 60000 65536"/>
                <a:gd name="T7" fmla="*/ 0 60000 65536"/>
                <a:gd name="T8" fmla="*/ 0 60000 65536"/>
                <a:gd name="T9" fmla="*/ 0 w 216"/>
                <a:gd name="T10" fmla="*/ 0 h 635"/>
                <a:gd name="T11" fmla="*/ 216 w 216"/>
                <a:gd name="T12" fmla="*/ 635 h 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635">
                  <a:moveTo>
                    <a:pt x="216" y="0"/>
                  </a:moveTo>
                  <a:lnTo>
                    <a:pt x="0" y="0"/>
                  </a:lnTo>
                  <a:lnTo>
                    <a:pt x="0" y="635"/>
                  </a:lnTo>
                </a:path>
              </a:pathLst>
            </a:cu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600">
                <a:cs typeface="Arial" charset="0"/>
              </a:endParaRPr>
            </a:p>
          </p:txBody>
        </p:sp>
      </p:grpSp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7235825" y="711200"/>
            <a:ext cx="1979613" cy="873125"/>
            <a:chOff x="3557" y="2617"/>
            <a:chExt cx="1034" cy="220"/>
          </a:xfrm>
        </p:grpSpPr>
        <p:sp>
          <p:nvSpPr>
            <p:cNvPr id="654367" name="Text Box 109"/>
            <p:cNvSpPr txBox="1">
              <a:spLocks noChangeArrowheads="1"/>
            </p:cNvSpPr>
            <p:nvPr/>
          </p:nvSpPr>
          <p:spPr bwMode="auto">
            <a:xfrm>
              <a:off x="3733" y="2617"/>
              <a:ext cx="8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 smtClean="0"/>
                <a:t>Request Information</a:t>
              </a:r>
              <a:endParaRPr lang="en-GB" sz="1400" dirty="0"/>
            </a:p>
            <a:p>
              <a:endParaRPr lang="en-AU" sz="900" b="1" dirty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54368" name="Freeform 110"/>
            <p:cNvSpPr>
              <a:spLocks/>
            </p:cNvSpPr>
            <p:nvPr/>
          </p:nvSpPr>
          <p:spPr bwMode="auto">
            <a:xfrm>
              <a:off x="3557" y="2691"/>
              <a:ext cx="216" cy="146"/>
            </a:xfrm>
            <a:custGeom>
              <a:avLst/>
              <a:gdLst>
                <a:gd name="T0" fmla="*/ 216 w 216"/>
                <a:gd name="T1" fmla="*/ 0 h 635"/>
                <a:gd name="T2" fmla="*/ 0 w 216"/>
                <a:gd name="T3" fmla="*/ 0 h 635"/>
                <a:gd name="T4" fmla="*/ 0 w 216"/>
                <a:gd name="T5" fmla="*/ 146 h 635"/>
                <a:gd name="T6" fmla="*/ 0 60000 65536"/>
                <a:gd name="T7" fmla="*/ 0 60000 65536"/>
                <a:gd name="T8" fmla="*/ 0 60000 65536"/>
                <a:gd name="T9" fmla="*/ 0 w 216"/>
                <a:gd name="T10" fmla="*/ 0 h 635"/>
                <a:gd name="T11" fmla="*/ 216 w 216"/>
                <a:gd name="T12" fmla="*/ 635 h 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635">
                  <a:moveTo>
                    <a:pt x="216" y="0"/>
                  </a:moveTo>
                  <a:lnTo>
                    <a:pt x="0" y="0"/>
                  </a:lnTo>
                  <a:lnTo>
                    <a:pt x="0" y="635"/>
                  </a:lnTo>
                </a:path>
              </a:pathLst>
            </a:cu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600">
                <a:cs typeface="Arial" charset="0"/>
              </a:endParaRPr>
            </a:p>
          </p:txBody>
        </p:sp>
      </p:grpSp>
      <p:sp>
        <p:nvSpPr>
          <p:cNvPr id="16495" name="Text Box 111"/>
          <p:cNvSpPr txBox="1">
            <a:spLocks noChangeArrowheads="1"/>
          </p:cNvSpPr>
          <p:nvPr/>
        </p:nvSpPr>
        <p:spPr bwMode="auto">
          <a:xfrm>
            <a:off x="1946275" y="1090613"/>
            <a:ext cx="628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000" b="1">
                <a:solidFill>
                  <a:srgbClr val="0000FF"/>
                </a:solidFill>
                <a:cs typeface="Arial" charset="0"/>
              </a:rPr>
              <a:t>854</a:t>
            </a:r>
            <a:endParaRPr lang="en-GB" sz="10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6496" name="Text Box 112"/>
          <p:cNvSpPr txBox="1">
            <a:spLocks noChangeArrowheads="1"/>
          </p:cNvSpPr>
          <p:nvPr/>
        </p:nvSpPr>
        <p:spPr bwMode="auto">
          <a:xfrm>
            <a:off x="6505575" y="1201738"/>
            <a:ext cx="628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000" b="1">
                <a:solidFill>
                  <a:srgbClr val="0000FF"/>
                </a:solidFill>
                <a:cs typeface="Arial" charset="0"/>
              </a:rPr>
              <a:t>854</a:t>
            </a:r>
            <a:endParaRPr lang="en-GB" sz="10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6501" name="Oval 117"/>
          <p:cNvSpPr>
            <a:spLocks noChangeArrowheads="1"/>
          </p:cNvSpPr>
          <p:nvPr/>
        </p:nvSpPr>
        <p:spPr bwMode="auto">
          <a:xfrm>
            <a:off x="1444625" y="1447800"/>
            <a:ext cx="57150" cy="508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C261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cs typeface="Arial" charset="0"/>
            </a:endParaRPr>
          </a:p>
        </p:txBody>
      </p:sp>
      <p:sp>
        <p:nvSpPr>
          <p:cNvPr id="16502" name="Oval 118"/>
          <p:cNvSpPr>
            <a:spLocks noChangeArrowheads="1"/>
          </p:cNvSpPr>
          <p:nvPr/>
        </p:nvSpPr>
        <p:spPr bwMode="auto">
          <a:xfrm>
            <a:off x="5978525" y="1562100"/>
            <a:ext cx="57150" cy="508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C261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cs typeface="Arial" charset="0"/>
            </a:endParaRPr>
          </a:p>
        </p:txBody>
      </p:sp>
      <p:grpSp>
        <p:nvGrpSpPr>
          <p:cNvPr id="5" name="Group 123"/>
          <p:cNvGrpSpPr>
            <a:grpSpLocks/>
          </p:cNvGrpSpPr>
          <p:nvPr/>
        </p:nvGrpSpPr>
        <p:grpSpPr bwMode="auto">
          <a:xfrm>
            <a:off x="2100263" y="1263650"/>
            <a:ext cx="4616450" cy="2513013"/>
            <a:chOff x="1715" y="1247"/>
            <a:chExt cx="2415" cy="1294"/>
          </a:xfrm>
        </p:grpSpPr>
        <p:sp>
          <p:nvSpPr>
            <p:cNvPr id="654375" name="Line 120"/>
            <p:cNvSpPr>
              <a:spLocks noChangeShapeType="1"/>
            </p:cNvSpPr>
            <p:nvPr/>
          </p:nvSpPr>
          <p:spPr bwMode="auto">
            <a:xfrm flipH="1" flipV="1">
              <a:off x="1715" y="1247"/>
              <a:ext cx="1076" cy="129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54376" name="Line 122"/>
            <p:cNvSpPr>
              <a:spLocks noChangeShapeType="1"/>
            </p:cNvSpPr>
            <p:nvPr/>
          </p:nvSpPr>
          <p:spPr bwMode="auto">
            <a:xfrm flipV="1">
              <a:off x="2996" y="1332"/>
              <a:ext cx="1134" cy="120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16508" name="Picture 124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4973638" y="4732337"/>
            <a:ext cx="357188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4378" name="Rectangle 83"/>
          <p:cNvSpPr>
            <a:spLocks noChangeArrowheads="1"/>
          </p:cNvSpPr>
          <p:nvPr/>
        </p:nvSpPr>
        <p:spPr bwMode="auto">
          <a:xfrm>
            <a:off x="1398588" y="3508375"/>
            <a:ext cx="19859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cs typeface="Arial" charset="0"/>
              </a:rPr>
              <a:t>Civil Protection Department of Prefecture</a:t>
            </a:r>
            <a:endParaRPr lang="el-GR" sz="1400" b="1" dirty="0">
              <a:solidFill>
                <a:schemeClr val="tx2"/>
              </a:solidFill>
              <a:cs typeface="Arial" charset="0"/>
            </a:endParaRPr>
          </a:p>
          <a:p>
            <a:pPr algn="ctr"/>
            <a:endParaRPr lang="el-GR" sz="1400" b="1" dirty="0">
              <a:solidFill>
                <a:schemeClr val="tx2"/>
              </a:solidFill>
              <a:cs typeface="Arial" charset="0"/>
            </a:endParaRPr>
          </a:p>
          <a:p>
            <a:pPr algn="ctr"/>
            <a:r>
              <a:rPr lang="en-US" sz="1400" b="1" dirty="0" smtClean="0">
                <a:solidFill>
                  <a:schemeClr val="tx2"/>
                </a:solidFill>
                <a:cs typeface="Arial" charset="0"/>
              </a:rPr>
              <a:t>S.N.O.</a:t>
            </a:r>
            <a:endParaRPr lang="en-GB" sz="1400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654379" name="Rectangle 83"/>
          <p:cNvSpPr>
            <a:spLocks noChangeArrowheads="1"/>
          </p:cNvSpPr>
          <p:nvPr/>
        </p:nvSpPr>
        <p:spPr bwMode="auto">
          <a:xfrm>
            <a:off x="5895975" y="3251200"/>
            <a:ext cx="19859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cs typeface="Arial" charset="0"/>
              </a:rPr>
              <a:t>S.P.E.K.</a:t>
            </a:r>
            <a:endParaRPr lang="en-GB" sz="1400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654380" name="Text Box 55"/>
          <p:cNvSpPr txBox="1">
            <a:spLocks noChangeArrowheads="1"/>
          </p:cNvSpPr>
          <p:nvPr/>
        </p:nvSpPr>
        <p:spPr bwMode="auto">
          <a:xfrm>
            <a:off x="34925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S.A.F.E.R.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0.03264 -0.05 " pathEditMode="relative" ptsTypes="AA">
                                      <p:cBhvr>
                                        <p:cTn id="9" dur="10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0155E-6 L -0.0243 -0.02868 L -0.02604 -0.05112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16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er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9" grpId="0" animBg="1"/>
      <p:bldP spid="16418" grpId="0" animBg="1"/>
      <p:bldP spid="16421" grpId="0"/>
      <p:bldP spid="16425" grpId="0"/>
      <p:bldP spid="16465" grpId="0" animBg="1"/>
      <p:bldP spid="16465" grpId="1" animBg="1"/>
      <p:bldP spid="16466" grpId="0" animBg="1"/>
      <p:bldP spid="16466" grpId="1" animBg="1"/>
      <p:bldP spid="16495" grpId="0"/>
      <p:bldP spid="16495" grpId="1"/>
      <p:bldP spid="16496" grpId="0"/>
      <p:bldP spid="16496" grpId="1"/>
      <p:bldP spid="16501" grpId="0" animBg="1"/>
      <p:bldP spid="1650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5038" y="404813"/>
            <a:ext cx="1858962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8" name="Picture 11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836613"/>
            <a:ext cx="44926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884" name="Picture 4" descr="Untitled-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885" name="Line 5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634890" name="Object 10"/>
          <p:cNvGraphicFramePr>
            <a:graphicFrameLocks noChangeAspect="1"/>
          </p:cNvGraphicFramePr>
          <p:nvPr/>
        </p:nvGraphicFramePr>
        <p:xfrm>
          <a:off x="228600" y="1930400"/>
          <a:ext cx="4038600" cy="17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88" name="Visio" r:id="rId9" imgW="9463405" imgH="4029393" progId="Visio.Drawing.11">
                  <p:embed/>
                </p:oleObj>
              </mc:Choice>
              <mc:Fallback>
                <p:oleObj name="Visio" r:id="rId9" imgW="9463405" imgH="4029393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30400"/>
                        <a:ext cx="4038600" cy="171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891" name="Object 11"/>
          <p:cNvGraphicFramePr>
            <a:graphicFrameLocks noChangeAspect="1"/>
          </p:cNvGraphicFramePr>
          <p:nvPr/>
        </p:nvGraphicFramePr>
        <p:xfrm>
          <a:off x="287338" y="871538"/>
          <a:ext cx="4094162" cy="22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89" name="Visio" r:id="rId11" imgW="8951119" imgH="4841161" progId="Visio.Drawing.11">
                  <p:embed/>
                </p:oleObj>
              </mc:Choice>
              <mc:Fallback>
                <p:oleObj name="Visio" r:id="rId11" imgW="8951119" imgH="4841161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871538"/>
                        <a:ext cx="4094162" cy="221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894" name="Text Box 61"/>
          <p:cNvSpPr txBox="1">
            <a:spLocks noChangeArrowheads="1"/>
          </p:cNvSpPr>
          <p:nvPr/>
        </p:nvSpPr>
        <p:spPr bwMode="auto">
          <a:xfrm>
            <a:off x="2190750" y="892175"/>
            <a:ext cx="92551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500">
                <a:cs typeface="Arial" charset="0"/>
              </a:rPr>
              <a:t>Δασική πυρκαγιά</a:t>
            </a:r>
            <a:endParaRPr lang="en-GB" sz="500">
              <a:cs typeface="Arial" charset="0"/>
            </a:endParaRPr>
          </a:p>
        </p:txBody>
      </p:sp>
      <p:sp>
        <p:nvSpPr>
          <p:cNvPr id="634896" name="Text Box 64"/>
          <p:cNvSpPr txBox="1">
            <a:spLocks noChangeArrowheads="1"/>
          </p:cNvSpPr>
          <p:nvPr/>
        </p:nvSpPr>
        <p:spPr bwMode="auto">
          <a:xfrm>
            <a:off x="1858963" y="1296988"/>
            <a:ext cx="5000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500">
                <a:cs typeface="Arial" charset="0"/>
              </a:rPr>
              <a:t> </a:t>
            </a:r>
            <a:r>
              <a:rPr lang="el-GR" sz="500">
                <a:cs typeface="Arial" charset="0"/>
              </a:rPr>
              <a:t>Στοιχεία</a:t>
            </a:r>
            <a:endParaRPr lang="en-GB" sz="500">
              <a:cs typeface="Arial" charset="0"/>
            </a:endParaRPr>
          </a:p>
        </p:txBody>
      </p:sp>
      <p:sp>
        <p:nvSpPr>
          <p:cNvPr id="634897" name="Text Box 65"/>
          <p:cNvSpPr txBox="1">
            <a:spLocks noChangeArrowheads="1"/>
          </p:cNvSpPr>
          <p:nvPr/>
        </p:nvSpPr>
        <p:spPr bwMode="auto">
          <a:xfrm>
            <a:off x="2166938" y="1306513"/>
            <a:ext cx="9255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500">
                <a:cs typeface="Arial" charset="0"/>
              </a:rPr>
              <a:t>Resources</a:t>
            </a:r>
            <a:endParaRPr lang="en-GB" sz="500">
              <a:cs typeface="Arial" charset="0"/>
            </a:endParaRPr>
          </a:p>
        </p:txBody>
      </p:sp>
      <p:graphicFrame>
        <p:nvGraphicFramePr>
          <p:cNvPr id="634899" name="Object 19"/>
          <p:cNvGraphicFramePr>
            <a:graphicFrameLocks noChangeAspect="1"/>
          </p:cNvGraphicFramePr>
          <p:nvPr/>
        </p:nvGraphicFramePr>
        <p:xfrm>
          <a:off x="2427288" y="4662488"/>
          <a:ext cx="4038600" cy="17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90" name="Visio" r:id="rId13" imgW="9463405" imgH="4029393" progId="Visio.Drawing.11">
                  <p:embed/>
                </p:oleObj>
              </mc:Choice>
              <mc:Fallback>
                <p:oleObj name="Visio" r:id="rId13" imgW="9463405" imgH="4029393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8" y="4662488"/>
                        <a:ext cx="4038600" cy="171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00" name="Object 20"/>
          <p:cNvGraphicFramePr>
            <a:graphicFrameLocks noChangeAspect="1"/>
          </p:cNvGraphicFramePr>
          <p:nvPr/>
        </p:nvGraphicFramePr>
        <p:xfrm>
          <a:off x="2484438" y="3689350"/>
          <a:ext cx="4094162" cy="22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91" name="Visio" r:id="rId14" imgW="8951119" imgH="4841161" progId="Visio.Drawing.11">
                  <p:embed/>
                </p:oleObj>
              </mc:Choice>
              <mc:Fallback>
                <p:oleObj name="Visio" r:id="rId14" imgW="8951119" imgH="4841161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689350"/>
                        <a:ext cx="4094162" cy="221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01" name="Oval 13"/>
          <p:cNvSpPr>
            <a:spLocks noChangeArrowheads="1"/>
          </p:cNvSpPr>
          <p:nvPr/>
        </p:nvSpPr>
        <p:spPr bwMode="auto">
          <a:xfrm>
            <a:off x="3648075" y="4046538"/>
            <a:ext cx="60325" cy="55562"/>
          </a:xfrm>
          <a:prstGeom prst="ellipse">
            <a:avLst/>
          </a:prstGeom>
          <a:solidFill>
            <a:srgbClr val="16F616"/>
          </a:solidFill>
          <a:ln w="9525">
            <a:solidFill>
              <a:srgbClr val="FC261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cs typeface="Arial" charset="0"/>
            </a:endParaRPr>
          </a:p>
        </p:txBody>
      </p:sp>
      <p:sp>
        <p:nvSpPr>
          <p:cNvPr id="634903" name="Text Box 15"/>
          <p:cNvSpPr txBox="1">
            <a:spLocks noChangeArrowheads="1"/>
          </p:cNvSpPr>
          <p:nvPr/>
        </p:nvSpPr>
        <p:spPr bwMode="auto">
          <a:xfrm>
            <a:off x="4379913" y="3719513"/>
            <a:ext cx="9255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500">
                <a:cs typeface="Arial" charset="0"/>
              </a:rPr>
              <a:t>Δασική πυρκαγιά</a:t>
            </a:r>
            <a:endParaRPr lang="en-GB" sz="500">
              <a:cs typeface="Arial" charset="0"/>
            </a:endParaRPr>
          </a:p>
        </p:txBody>
      </p:sp>
      <p:sp>
        <p:nvSpPr>
          <p:cNvPr id="634905" name="Text Box 17"/>
          <p:cNvSpPr txBox="1">
            <a:spLocks noChangeArrowheads="1"/>
          </p:cNvSpPr>
          <p:nvPr/>
        </p:nvSpPr>
        <p:spPr bwMode="auto">
          <a:xfrm>
            <a:off x="4097338" y="3735388"/>
            <a:ext cx="403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000" b="1">
                <a:solidFill>
                  <a:srgbClr val="0000FF"/>
                </a:solidFill>
                <a:cs typeface="Arial" charset="0"/>
              </a:rPr>
              <a:t>854</a:t>
            </a:r>
            <a:endParaRPr lang="en-GB" sz="10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2619375" y="1363663"/>
            <a:ext cx="114300" cy="44450"/>
          </a:xfrm>
          <a:prstGeom prst="rect">
            <a:avLst/>
          </a:prstGeom>
          <a:solidFill>
            <a:srgbClr val="FC26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cs typeface="Arial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682875" y="487363"/>
            <a:ext cx="2249488" cy="873125"/>
            <a:chOff x="3557" y="2617"/>
            <a:chExt cx="1034" cy="220"/>
          </a:xfrm>
        </p:grpSpPr>
        <p:sp>
          <p:nvSpPr>
            <p:cNvPr id="634908" name="Text Box 32"/>
            <p:cNvSpPr txBox="1">
              <a:spLocks noChangeArrowheads="1"/>
            </p:cNvSpPr>
            <p:nvPr/>
          </p:nvSpPr>
          <p:spPr bwMode="auto">
            <a:xfrm>
              <a:off x="3733" y="2617"/>
              <a:ext cx="85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 smtClean="0">
                  <a:latin typeface="Tahoma" pitchFamily="34" charset="0"/>
                  <a:cs typeface="Arial" charset="0"/>
                </a:rPr>
                <a:t>Request Information</a:t>
              </a:r>
              <a:endParaRPr lang="en-GB" sz="1400" dirty="0">
                <a:latin typeface="Tahoma" pitchFamily="34" charset="0"/>
                <a:cs typeface="Arial" charset="0"/>
              </a:endParaRPr>
            </a:p>
            <a:p>
              <a:endParaRPr lang="en-AU" sz="1400" dirty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34909" name="Freeform 33"/>
            <p:cNvSpPr>
              <a:spLocks/>
            </p:cNvSpPr>
            <p:nvPr/>
          </p:nvSpPr>
          <p:spPr bwMode="auto">
            <a:xfrm>
              <a:off x="3557" y="2691"/>
              <a:ext cx="216" cy="146"/>
            </a:xfrm>
            <a:custGeom>
              <a:avLst/>
              <a:gdLst>
                <a:gd name="T0" fmla="*/ 216 w 216"/>
                <a:gd name="T1" fmla="*/ 0 h 635"/>
                <a:gd name="T2" fmla="*/ 0 w 216"/>
                <a:gd name="T3" fmla="*/ 0 h 635"/>
                <a:gd name="T4" fmla="*/ 0 w 216"/>
                <a:gd name="T5" fmla="*/ 146 h 635"/>
                <a:gd name="T6" fmla="*/ 0 60000 65536"/>
                <a:gd name="T7" fmla="*/ 0 60000 65536"/>
                <a:gd name="T8" fmla="*/ 0 60000 65536"/>
                <a:gd name="T9" fmla="*/ 0 w 216"/>
                <a:gd name="T10" fmla="*/ 0 h 635"/>
                <a:gd name="T11" fmla="*/ 216 w 216"/>
                <a:gd name="T12" fmla="*/ 635 h 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635">
                  <a:moveTo>
                    <a:pt x="216" y="0"/>
                  </a:moveTo>
                  <a:lnTo>
                    <a:pt x="0" y="0"/>
                  </a:lnTo>
                  <a:lnTo>
                    <a:pt x="0" y="635"/>
                  </a:lnTo>
                </a:path>
              </a:pathLst>
            </a:cu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cs typeface="Arial" charset="0"/>
              </a:endParaRPr>
            </a:p>
          </p:txBody>
        </p:sp>
      </p:grp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1905000" y="925513"/>
            <a:ext cx="628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000" b="1">
                <a:solidFill>
                  <a:srgbClr val="0000FF"/>
                </a:solidFill>
                <a:cs typeface="Arial" charset="0"/>
              </a:rPr>
              <a:t>854</a:t>
            </a:r>
            <a:endParaRPr lang="en-GB" sz="10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634911" name="Oval 40"/>
          <p:cNvSpPr>
            <a:spLocks noChangeArrowheads="1"/>
          </p:cNvSpPr>
          <p:nvPr/>
        </p:nvSpPr>
        <p:spPr bwMode="auto">
          <a:xfrm>
            <a:off x="1403350" y="1282700"/>
            <a:ext cx="57150" cy="508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C261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cs typeface="Arial" charset="0"/>
            </a:endParaRPr>
          </a:p>
        </p:txBody>
      </p:sp>
      <p:sp>
        <p:nvSpPr>
          <p:cNvPr id="634913" name="Text Box 46"/>
          <p:cNvSpPr txBox="1">
            <a:spLocks noChangeArrowheads="1"/>
          </p:cNvSpPr>
          <p:nvPr/>
        </p:nvSpPr>
        <p:spPr bwMode="auto">
          <a:xfrm>
            <a:off x="4048125" y="4124325"/>
            <a:ext cx="50006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500">
                <a:cs typeface="Arial" charset="0"/>
              </a:rPr>
              <a:t>   Info</a:t>
            </a:r>
            <a:endParaRPr lang="en-GB" sz="500">
              <a:cs typeface="Arial" charset="0"/>
            </a:endParaRPr>
          </a:p>
        </p:txBody>
      </p:sp>
      <p:sp>
        <p:nvSpPr>
          <p:cNvPr id="634915" name="Text Box 48"/>
          <p:cNvSpPr txBox="1">
            <a:spLocks noChangeArrowheads="1"/>
          </p:cNvSpPr>
          <p:nvPr/>
        </p:nvSpPr>
        <p:spPr bwMode="auto">
          <a:xfrm>
            <a:off x="4356100" y="4149725"/>
            <a:ext cx="46831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00">
                <a:cs typeface="Arial" charset="0"/>
              </a:rPr>
              <a:t>Πόροι</a:t>
            </a:r>
            <a:endParaRPr lang="en-GB" sz="400">
              <a:cs typeface="Arial" charset="0"/>
            </a:endParaRPr>
          </a:p>
        </p:txBody>
      </p:sp>
      <p:graphicFrame>
        <p:nvGraphicFramePr>
          <p:cNvPr id="7226" name="Object 36"/>
          <p:cNvGraphicFramePr>
            <a:graphicFrameLocks noChangeAspect="1"/>
          </p:cNvGraphicFramePr>
          <p:nvPr/>
        </p:nvGraphicFramePr>
        <p:xfrm>
          <a:off x="2732088" y="1673225"/>
          <a:ext cx="384175" cy="16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92" name="Visio" r:id="rId15" imgW="1243489" imgH="549513" progId="Visio.Drawing.11">
                  <p:embed/>
                </p:oleObj>
              </mc:Choice>
              <mc:Fallback>
                <p:oleObj name="Visio" r:id="rId15" imgW="1243489" imgH="549513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8" y="1673225"/>
                        <a:ext cx="384175" cy="16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27" name="Freeform 59"/>
          <p:cNvSpPr>
            <a:spLocks/>
          </p:cNvSpPr>
          <p:nvPr/>
        </p:nvSpPr>
        <p:spPr bwMode="auto">
          <a:xfrm>
            <a:off x="3340100" y="1306513"/>
            <a:ext cx="147638" cy="123825"/>
          </a:xfrm>
          <a:custGeom>
            <a:avLst/>
            <a:gdLst>
              <a:gd name="T0" fmla="*/ 0 w 171"/>
              <a:gd name="T1" fmla="*/ 0 h 138"/>
              <a:gd name="T2" fmla="*/ 0 w 171"/>
              <a:gd name="T3" fmla="*/ 72680 h 138"/>
              <a:gd name="T4" fmla="*/ 147638 w 171"/>
              <a:gd name="T5" fmla="*/ 123825 h 138"/>
              <a:gd name="T6" fmla="*/ 145048 w 171"/>
              <a:gd name="T7" fmla="*/ 53837 h 138"/>
              <a:gd name="T8" fmla="*/ 0 w 171"/>
              <a:gd name="T9" fmla="*/ 0 h 1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1"/>
              <a:gd name="T16" fmla="*/ 0 h 138"/>
              <a:gd name="T17" fmla="*/ 171 w 171"/>
              <a:gd name="T18" fmla="*/ 138 h 1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1" h="138">
                <a:moveTo>
                  <a:pt x="0" y="0"/>
                </a:moveTo>
                <a:lnTo>
                  <a:pt x="0" y="81"/>
                </a:lnTo>
                <a:lnTo>
                  <a:pt x="171" y="138"/>
                </a:lnTo>
                <a:lnTo>
                  <a:pt x="168" y="60"/>
                </a:lnTo>
                <a:lnTo>
                  <a:pt x="0" y="0"/>
                </a:lnTo>
                <a:close/>
              </a:path>
            </a:pathLst>
          </a:custGeom>
          <a:solidFill>
            <a:srgbClr val="16F61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>
              <a:cs typeface="Arial" charset="0"/>
            </a:endParaRPr>
          </a:p>
        </p:txBody>
      </p:sp>
      <p:pic>
        <p:nvPicPr>
          <p:cNvPr id="7240" name="Picture 7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4983163" y="4618037"/>
            <a:ext cx="357188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41" name="Line 73"/>
          <p:cNvSpPr>
            <a:spLocks noChangeShapeType="1"/>
          </p:cNvSpPr>
          <p:nvPr/>
        </p:nvSpPr>
        <p:spPr bwMode="auto">
          <a:xfrm flipH="1" flipV="1">
            <a:off x="2168525" y="1125538"/>
            <a:ext cx="2019300" cy="255270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7242" name="Picture 74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2740025" y="1838326"/>
            <a:ext cx="357187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2" name="Picture 78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3225" y="1343025"/>
            <a:ext cx="82708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48" name="Picture 80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038" y="969963"/>
            <a:ext cx="9874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4" name="Picture 81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950" y="1289050"/>
            <a:ext cx="8128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51" name="Line 83"/>
          <p:cNvSpPr>
            <a:spLocks noChangeShapeType="1"/>
          </p:cNvSpPr>
          <p:nvPr/>
        </p:nvSpPr>
        <p:spPr bwMode="auto">
          <a:xfrm flipV="1">
            <a:off x="3624263" y="1443038"/>
            <a:ext cx="698500" cy="0"/>
          </a:xfrm>
          <a:prstGeom prst="line">
            <a:avLst/>
          </a:prstGeom>
          <a:noFill/>
          <a:ln w="9525">
            <a:solidFill>
              <a:srgbClr val="FC261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634926" name="Picture 84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1350" y="1171575"/>
            <a:ext cx="1365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56" name="Oval 88"/>
          <p:cNvSpPr>
            <a:spLocks noChangeArrowheads="1"/>
          </p:cNvSpPr>
          <p:nvPr/>
        </p:nvSpPr>
        <p:spPr bwMode="auto">
          <a:xfrm>
            <a:off x="5665788" y="4935538"/>
            <a:ext cx="95250" cy="95250"/>
          </a:xfrm>
          <a:prstGeom prst="ellipse">
            <a:avLst/>
          </a:prstGeom>
          <a:solidFill>
            <a:srgbClr val="FC261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cs typeface="Arial" charset="0"/>
            </a:endParaRPr>
          </a:p>
        </p:txBody>
      </p:sp>
      <p:graphicFrame>
        <p:nvGraphicFramePr>
          <p:cNvPr id="634928" name="Object 48"/>
          <p:cNvGraphicFramePr>
            <a:graphicFrameLocks noChangeAspect="1"/>
          </p:cNvGraphicFramePr>
          <p:nvPr/>
        </p:nvGraphicFramePr>
        <p:xfrm>
          <a:off x="6562725" y="1357313"/>
          <a:ext cx="1317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93" name="Visio" r:id="rId22" imgW="132080" imgH="505562" progId="Visio.Drawing.11">
                  <p:embed/>
                </p:oleObj>
              </mc:Choice>
              <mc:Fallback>
                <p:oleObj name="Visio" r:id="rId22" imgW="132080" imgH="505562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1357313"/>
                        <a:ext cx="1317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29" name="Rectangle 83"/>
          <p:cNvSpPr>
            <a:spLocks noChangeArrowheads="1"/>
          </p:cNvSpPr>
          <p:nvPr/>
        </p:nvSpPr>
        <p:spPr bwMode="auto">
          <a:xfrm>
            <a:off x="3594149" y="5884887"/>
            <a:ext cx="19859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cs typeface="Arial" charset="0"/>
              </a:rPr>
              <a:t>Civil protection department of Prefecture</a:t>
            </a:r>
            <a:endParaRPr lang="en-GB" sz="1400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634930" name="Rectangle 83"/>
          <p:cNvSpPr>
            <a:spLocks noChangeArrowheads="1"/>
          </p:cNvSpPr>
          <p:nvPr/>
        </p:nvSpPr>
        <p:spPr bwMode="auto">
          <a:xfrm>
            <a:off x="1398588" y="2936875"/>
            <a:ext cx="19859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cs typeface="Arial" charset="0"/>
              </a:rPr>
              <a:t>Municipality User</a:t>
            </a:r>
            <a:endParaRPr lang="en-GB" sz="1400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634936" name="Text Box 56"/>
          <p:cNvSpPr txBox="1">
            <a:spLocks noChangeArrowheads="1"/>
          </p:cNvSpPr>
          <p:nvPr/>
        </p:nvSpPr>
        <p:spPr bwMode="auto">
          <a:xfrm>
            <a:off x="5435600" y="2060575"/>
            <a:ext cx="358457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C40237"/>
                </a:solidFill>
              </a:rPr>
              <a:t>All the involved users:</a:t>
            </a:r>
            <a:endParaRPr lang="el-GR" sz="1600" dirty="0">
              <a:solidFill>
                <a:srgbClr val="C40237"/>
              </a:solidFill>
            </a:endParaRPr>
          </a:p>
          <a:p>
            <a:pPr lvl="1">
              <a:buFontTx/>
              <a:buChar char="•"/>
            </a:pPr>
            <a:r>
              <a:rPr lang="en-US" sz="1400" dirty="0" smtClean="0"/>
              <a:t> receive the necessary information</a:t>
            </a:r>
            <a:endParaRPr lang="el-GR" sz="1400" dirty="0"/>
          </a:p>
          <a:p>
            <a:pPr lvl="1">
              <a:buFontTx/>
              <a:buChar char="•"/>
            </a:pPr>
            <a:r>
              <a:rPr lang="en-US" sz="1400" dirty="0" smtClean="0"/>
              <a:t> manage their own only resources</a:t>
            </a:r>
            <a:endParaRPr lang="el-GR" sz="1400" dirty="0"/>
          </a:p>
          <a:p>
            <a:pPr lvl="1">
              <a:buFontTx/>
              <a:buChar char="•"/>
            </a:pPr>
            <a:r>
              <a:rPr lang="en-US" sz="1400" dirty="0" smtClean="0"/>
              <a:t> communicate with each other</a:t>
            </a:r>
            <a:endParaRPr lang="el-GR" sz="1400" dirty="0"/>
          </a:p>
          <a:p>
            <a:pPr lvl="1">
              <a:buFontTx/>
              <a:buChar char="•"/>
            </a:pPr>
            <a:r>
              <a:rPr lang="en-US" sz="1400" dirty="0" smtClean="0"/>
              <a:t> explorer mapping info</a:t>
            </a:r>
            <a:endParaRPr lang="el-GR" sz="1400" dirty="0"/>
          </a:p>
          <a:p>
            <a:pPr lvl="1">
              <a:buFontTx/>
              <a:buChar char="•"/>
            </a:pPr>
            <a:r>
              <a:rPr lang="en-US" sz="1400" dirty="0" smtClean="0"/>
              <a:t> notify personnel</a:t>
            </a:r>
            <a:endParaRPr lang="el-GR" sz="1400" dirty="0"/>
          </a:p>
          <a:p>
            <a:pPr lvl="1">
              <a:buFontTx/>
              <a:buChar char="•"/>
            </a:pPr>
            <a:r>
              <a:rPr lang="en-US" sz="1400" dirty="0" smtClean="0"/>
              <a:t> produce valuable reports</a:t>
            </a:r>
            <a:endParaRPr lang="el-GR" dirty="0"/>
          </a:p>
        </p:txBody>
      </p: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34925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S.A.F.E.R.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0155E-6 L -0.0243 -0.02868 L -0.02604 -0.05112 " pathEditMode="relative" rAng="0" ptsTypes="AAA">
                                      <p:cBhvr>
                                        <p:cTn id="8" dur="10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er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0155E-6 L -0.0243 -0.02868 L -0.02604 -0.05112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7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0.03264 -0.05 " pathEditMode="relative" ptsTypes="AA">
                                      <p:cBhvr>
                                        <p:cTn id="43" dur="10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lice Radio Distpa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7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29948 -0.0270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3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 animBg="1"/>
      <p:bldP spid="7205" grpId="0"/>
      <p:bldP spid="7227" grpId="0" animBg="1"/>
      <p:bldP spid="7241" grpId="0" animBg="1"/>
      <p:bldP spid="7241" grpId="1" animBg="1"/>
      <p:bldP spid="7251" grpId="0" animBg="1"/>
      <p:bldP spid="7251" grpId="1" animBg="1"/>
      <p:bldP spid="7256" grpId="0" animBg="1"/>
      <p:bldP spid="7256" grpId="1" animBg="1"/>
      <p:bldP spid="6349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6" name="Rectangle 6"/>
          <p:cNvSpPr>
            <a:spLocks noChangeArrowheads="1"/>
          </p:cNvSpPr>
          <p:nvPr/>
        </p:nvSpPr>
        <p:spPr bwMode="auto">
          <a:xfrm>
            <a:off x="251520" y="620688"/>
            <a:ext cx="57340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818FC1"/>
                </a:solidFill>
                <a:latin typeface="Myriad Pro" pitchFamily="34" charset="0"/>
              </a:rPr>
              <a:t>S.A.F.E.R. - Advanced Collaboration Tools</a:t>
            </a:r>
            <a:endParaRPr lang="el-GR" sz="24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pic>
        <p:nvPicPr>
          <p:cNvPr id="655367" name="Picture 7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655368" name="Line 8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6630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301593"/>
            <a:ext cx="3847406" cy="263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630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645078"/>
            <a:ext cx="4026531" cy="249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67544" y="11967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¤"/>
            </a:pPr>
            <a:r>
              <a:rPr lang="en-US" sz="2000" dirty="0" smtClean="0"/>
              <a:t> Messaging</a:t>
            </a:r>
            <a:endParaRPr lang="en-GB" sz="2000" dirty="0" smtClean="0"/>
          </a:p>
          <a:p>
            <a:pPr>
              <a:buFont typeface="Wingdings" pitchFamily="2" charset="2"/>
              <a:buChar char="¤"/>
            </a:pPr>
            <a:r>
              <a:rPr lang="en-GB" sz="2000" dirty="0" smtClean="0"/>
              <a:t> Real Time GIS Collaboration</a:t>
            </a:r>
          </a:p>
          <a:p>
            <a:pPr lvl="2">
              <a:buFont typeface="Wingdings" pitchFamily="2" charset="2"/>
              <a:buChar char="¤"/>
            </a:pPr>
            <a:r>
              <a:rPr lang="en-GB" sz="1600" dirty="0" smtClean="0"/>
              <a:t>  </a:t>
            </a:r>
            <a:r>
              <a:rPr lang="en-US" sz="1600" dirty="0" smtClean="0"/>
              <a:t>Map overlay drawings</a:t>
            </a:r>
            <a:endParaRPr lang="en-GB" sz="1600" dirty="0" smtClean="0"/>
          </a:p>
          <a:p>
            <a:pPr lvl="2">
              <a:buFont typeface="Wingdings" pitchFamily="2" charset="2"/>
              <a:buChar char="¤"/>
            </a:pPr>
            <a:r>
              <a:rPr lang="el-GR" sz="1600" dirty="0" smtClean="0"/>
              <a:t>  </a:t>
            </a:r>
            <a:r>
              <a:rPr lang="en-US" sz="1600" dirty="0" smtClean="0"/>
              <a:t>Chat</a:t>
            </a:r>
            <a:endParaRPr lang="en-GB" sz="1600" dirty="0" smtClean="0"/>
          </a:p>
          <a:p>
            <a:pPr lvl="2">
              <a:buFont typeface="Wingdings" pitchFamily="2" charset="2"/>
              <a:buChar char="¤"/>
            </a:pPr>
            <a:r>
              <a:rPr lang="en-GB" sz="1600" dirty="0" smtClean="0"/>
              <a:t>  Guided Fly-through sessions</a:t>
            </a:r>
          </a:p>
          <a:p>
            <a:pPr>
              <a:buFont typeface="Wingdings" pitchFamily="2" charset="2"/>
              <a:buChar char="¤"/>
            </a:pPr>
            <a:r>
              <a:rPr lang="en-US" sz="2000" dirty="0" smtClean="0"/>
              <a:t> VoIP calls</a:t>
            </a:r>
            <a:endParaRPr lang="el-GR" sz="2000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499992" y="4005064"/>
            <a:ext cx="1080120" cy="936104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</p:cNvCxnSpPr>
          <p:nvPr/>
        </p:nvCxnSpPr>
        <p:spPr>
          <a:xfrm flipH="1">
            <a:off x="3635896" y="2073915"/>
            <a:ext cx="1403648" cy="142709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141216" y="3810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F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R</a:t>
            </a:r>
            <a:r>
              <a:rPr lang="el-GR" b="1" dirty="0">
                <a:solidFill>
                  <a:schemeClr val="bg1"/>
                </a:solidFill>
              </a:rPr>
              <a:t>. </a:t>
            </a:r>
            <a:r>
              <a:rPr lang="en-US" b="1" baseline="30000" dirty="0" smtClean="0">
                <a:solidFill>
                  <a:schemeClr val="bg1"/>
                </a:solidFill>
              </a:rPr>
              <a:t>TM</a:t>
            </a:r>
            <a:endParaRPr lang="el-GR" b="1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148064" y="1268760"/>
            <a:ext cx="3746128" cy="2232248"/>
            <a:chOff x="340" y="1071"/>
            <a:chExt cx="2541" cy="1941"/>
          </a:xfrm>
        </p:grpSpPr>
        <p:pic>
          <p:nvPicPr>
            <p:cNvPr id="23562" name="Picture 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071"/>
              <a:ext cx="2541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3" name="Picture 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" y="1253"/>
              <a:ext cx="1392" cy="1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179512" y="76470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818FC1"/>
                </a:solidFill>
                <a:latin typeface="Myriad Pro" pitchFamily="34" charset="0"/>
              </a:rPr>
              <a:t>S.A.F.E.R  - Additional Capabilities </a:t>
            </a:r>
            <a:endParaRPr lang="el-GR" sz="2400" b="1" dirty="0" smtClean="0">
              <a:solidFill>
                <a:srgbClr val="818FC1"/>
              </a:solidFill>
              <a:latin typeface="Myriad Pro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155679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n-GB" dirty="0" smtClean="0"/>
              <a:t>Video Management (</a:t>
            </a:r>
            <a:r>
              <a:rPr lang="en-US" dirty="0" smtClean="0"/>
              <a:t>CCTV)</a:t>
            </a: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 Alarm Management</a:t>
            </a:r>
            <a:endParaRPr lang="el-GR" dirty="0" smtClean="0"/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Cameras with Smoke Detection Algorithms</a:t>
            </a:r>
            <a:endParaRPr lang="el-GR" dirty="0" smtClean="0"/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UV Sensors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 Interconnection with Mobile Data terminals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Complex Event Processing (CEP) Engine</a:t>
            </a:r>
          </a:p>
          <a:p>
            <a:pPr algn="ctr"/>
            <a:endParaRPr lang="en-US" baseline="30000" dirty="0" smtClean="0"/>
          </a:p>
          <a:p>
            <a:pPr algn="ctr"/>
            <a:endParaRPr lang="el-GR" baseline="30000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631374"/>
            <a:ext cx="3745111" cy="272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MDT on Linx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4642855"/>
            <a:ext cx="1491456" cy="173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141216" y="3810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F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R</a:t>
            </a:r>
            <a:r>
              <a:rPr lang="el-GR" b="1" dirty="0">
                <a:solidFill>
                  <a:schemeClr val="bg1"/>
                </a:solidFill>
              </a:rPr>
              <a:t>. </a:t>
            </a:r>
            <a:r>
              <a:rPr lang="en-US" b="1" baseline="30000" dirty="0" smtClean="0">
                <a:solidFill>
                  <a:schemeClr val="bg1"/>
                </a:solidFill>
              </a:rPr>
              <a:t>TM</a:t>
            </a:r>
            <a:endParaRPr lang="el-GR" b="1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628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666629" name="Line 5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6630" name="Text Box 6"/>
          <p:cNvSpPr txBox="1">
            <a:spLocks noChangeArrowheads="1"/>
          </p:cNvSpPr>
          <p:nvPr/>
        </p:nvSpPr>
        <p:spPr bwMode="auto">
          <a:xfrm>
            <a:off x="34925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AutoTrack</a:t>
            </a:r>
            <a:r>
              <a:rPr lang="en-US" b="1" baseline="30000">
                <a:solidFill>
                  <a:schemeClr val="bg1"/>
                </a:solidFill>
              </a:rPr>
              <a:t>TM </a:t>
            </a:r>
            <a:r>
              <a:rPr lang="en-US" b="1">
                <a:solidFill>
                  <a:schemeClr val="bg1"/>
                </a:solidFill>
              </a:rPr>
              <a:t>FFIMS</a:t>
            </a:r>
            <a:endParaRPr lang="el-GR" b="1">
              <a:solidFill>
                <a:schemeClr val="bg1"/>
              </a:solidFill>
            </a:endParaRPr>
          </a:p>
        </p:txBody>
      </p:sp>
      <p:pic>
        <p:nvPicPr>
          <p:cNvPr id="666631" name="Picture 7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666632" name="Line 8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6633" name="Text Box 9"/>
          <p:cNvSpPr txBox="1">
            <a:spLocks noChangeArrowheads="1"/>
          </p:cNvSpPr>
          <p:nvPr/>
        </p:nvSpPr>
        <p:spPr bwMode="auto">
          <a:xfrm>
            <a:off x="2339975" y="38100"/>
            <a:ext cx="683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</a:rPr>
              <a:t>S.A.F.E.R. MDT </a:t>
            </a:r>
            <a:r>
              <a:rPr lang="en-GB" b="1" baseline="30000" dirty="0" smtClean="0">
                <a:solidFill>
                  <a:schemeClr val="bg1"/>
                </a:solidFill>
              </a:rPr>
              <a:t>TM</a:t>
            </a:r>
            <a:endParaRPr lang="el-GR" b="1" baseline="30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401638" y="468313"/>
            <a:ext cx="86439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sz="2400" b="1" dirty="0" smtClean="0">
                <a:solidFill>
                  <a:srgbClr val="818FC1"/>
                </a:solidFill>
                <a:latin typeface="Myriad Pro" pitchFamily="34" charset="0"/>
              </a:rPr>
              <a:t>S.A.F.E.R. – Mobile Data Terminal</a:t>
            </a:r>
            <a:endParaRPr lang="el-GR" sz="24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pic>
        <p:nvPicPr>
          <p:cNvPr id="37" name="Picture 4" descr="MDT on Lin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948853"/>
            <a:ext cx="3795712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2"/>
          <p:cNvSpPr txBox="1">
            <a:spLocks noChangeArrowheads="1"/>
          </p:cNvSpPr>
          <p:nvPr/>
        </p:nvSpPr>
        <p:spPr bwMode="auto">
          <a:xfrm>
            <a:off x="468313" y="1484313"/>
            <a:ext cx="55435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Software for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Tablet PC</a:t>
            </a: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Bi-directional communication with S.A.F.E.R.</a:t>
            </a:r>
            <a:r>
              <a:rPr kumimoji="0" lang="en-GB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TM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users back at the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Incident Dispatch</a:t>
            </a: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Messaging</a:t>
            </a: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Status codes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Touch screen support</a:t>
            </a: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GIS Maps</a:t>
            </a: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Crew Login</a:t>
            </a: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Incident Routing</a:t>
            </a: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Address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Geocoding</a:t>
            </a: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AVL GPS Functionality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TETRA PD/SDS, GSM/GPRS, VHF</a:t>
            </a: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Supervisor Audit Control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36" name="Picture 12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615437" name="Line 13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39" name="Rectangle 1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6140450" cy="808038"/>
          </a:xfrm>
          <a:noFill/>
          <a:ln/>
        </p:spPr>
        <p:txBody>
          <a:bodyPr lIns="0" tIns="0" rIns="0" bIns="0" anchor="b"/>
          <a:lstStyle/>
          <a:p>
            <a:pPr algn="l"/>
            <a:r>
              <a:rPr lang="en-GB" sz="2200" b="1" dirty="0" smtClean="0">
                <a:solidFill>
                  <a:srgbClr val="818FC1"/>
                </a:solidFill>
                <a:latin typeface="Myriad Pro" pitchFamily="34" charset="0"/>
              </a:rPr>
              <a:t>S.A.F.E.R. - </a:t>
            </a:r>
            <a:r>
              <a:rPr lang="el-GR" sz="2200" b="1" dirty="0">
                <a:solidFill>
                  <a:srgbClr val="818FC1"/>
                </a:solidFill>
                <a:latin typeface="Myriad Pro" pitchFamily="34" charset="0"/>
              </a:rPr>
              <a:t>3</a:t>
            </a:r>
            <a:r>
              <a:rPr lang="en-GB" sz="2200" b="1" dirty="0">
                <a:solidFill>
                  <a:srgbClr val="818FC1"/>
                </a:solidFill>
                <a:latin typeface="Myriad Pro" pitchFamily="34" charset="0"/>
              </a:rPr>
              <a:t>D</a:t>
            </a:r>
            <a:r>
              <a:rPr lang="en-GB" sz="2200" dirty="0">
                <a:solidFill>
                  <a:srgbClr val="889EA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200" b="1" dirty="0" smtClean="0">
                <a:solidFill>
                  <a:srgbClr val="818FC1"/>
                </a:solidFill>
                <a:latin typeface="Myriad Pro" pitchFamily="34" charset="0"/>
              </a:rPr>
              <a:t>GIS</a:t>
            </a:r>
            <a:endParaRPr lang="el-GR" sz="22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sp>
        <p:nvSpPr>
          <p:cNvPr id="61544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95288" y="1556792"/>
            <a:ext cx="4464050" cy="4681537"/>
          </a:xfrm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3D Photorealistic visualization</a:t>
            </a:r>
            <a:endParaRPr lang="el-GR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l-GR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0000"/>
                </a:solidFill>
              </a:rPr>
              <a:t>Various tools (terrain profile, Best path etc.)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GB" sz="20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0000"/>
                </a:solidFill>
              </a:rPr>
              <a:t>Advanced Streaming technology</a:t>
            </a:r>
            <a:endParaRPr lang="en-GB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l-GR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Real-time map navigation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l-GR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Unlimited volume</a:t>
            </a:r>
            <a:r>
              <a:rPr lang="el-GR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of data </a:t>
            </a:r>
            <a:r>
              <a:rPr lang="el-GR" sz="2000" dirty="0" smtClean="0">
                <a:solidFill>
                  <a:srgbClr val="000000"/>
                </a:solidFill>
              </a:rPr>
              <a:t>(</a:t>
            </a:r>
            <a:r>
              <a:rPr lang="en-GB" sz="2000" dirty="0" err="1" smtClean="0">
                <a:solidFill>
                  <a:srgbClr val="000000"/>
                </a:solidFill>
              </a:rPr>
              <a:t>TeraBytes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l-GR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Support of</a:t>
            </a:r>
            <a:r>
              <a:rPr lang="el-GR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OGC WMS, WFS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l-GR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Unparallel performance</a:t>
            </a:r>
            <a:endParaRPr lang="el-GR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l-GR" sz="2000" dirty="0">
              <a:solidFill>
                <a:srgbClr val="000000"/>
              </a:solidFill>
            </a:endParaRPr>
          </a:p>
        </p:txBody>
      </p:sp>
      <p:pic>
        <p:nvPicPr>
          <p:cNvPr id="615441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501008"/>
            <a:ext cx="4211637" cy="2921000"/>
          </a:xfrm>
          <a:prstGeom prst="rect">
            <a:avLst/>
          </a:prstGeom>
          <a:noFill/>
        </p:spPr>
      </p:pic>
      <p:pic>
        <p:nvPicPr>
          <p:cNvPr id="615442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620688"/>
            <a:ext cx="4211637" cy="2881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511" name="Picture 15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362512" name="Line 16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2544" name="Rectangle 48"/>
          <p:cNvSpPr>
            <a:spLocks noChangeArrowheads="1"/>
          </p:cNvSpPr>
          <p:nvPr/>
        </p:nvSpPr>
        <p:spPr bwMode="auto">
          <a:xfrm>
            <a:off x="845086" y="5486400"/>
            <a:ext cx="82407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818FC1"/>
                </a:solidFill>
                <a:latin typeface="Myriad Pro" pitchFamily="34" charset="0"/>
              </a:rPr>
              <a:t>Satellite photos of average resolution for the entire Greece</a:t>
            </a:r>
            <a:r>
              <a:rPr lang="el-GR" sz="2400" b="1" dirty="0" smtClean="0">
                <a:solidFill>
                  <a:srgbClr val="818FC1"/>
                </a:solidFill>
                <a:latin typeface="Myriad Pro" pitchFamily="34" charset="0"/>
              </a:rPr>
              <a:t> </a:t>
            </a:r>
            <a:endParaRPr lang="el-GR" sz="2400" b="1" dirty="0">
              <a:solidFill>
                <a:srgbClr val="818FC1"/>
              </a:solidFill>
              <a:latin typeface="Myriad Pro" pitchFamily="34" charset="0"/>
            </a:endParaRPr>
          </a:p>
          <a:p>
            <a:r>
              <a:rPr lang="el-GR" sz="2400" b="1" dirty="0" smtClean="0">
                <a:solidFill>
                  <a:srgbClr val="818FC1"/>
                </a:solidFill>
                <a:latin typeface="Myriad Pro" pitchFamily="34" charset="0"/>
              </a:rPr>
              <a:t>(</a:t>
            </a:r>
            <a:r>
              <a:rPr lang="en-US" sz="2400" b="1" dirty="0" err="1">
                <a:solidFill>
                  <a:srgbClr val="818FC1"/>
                </a:solidFill>
                <a:latin typeface="Myriad Pro" pitchFamily="34" charset="0"/>
              </a:rPr>
              <a:t>Landsat</a:t>
            </a:r>
            <a:r>
              <a:rPr lang="en-US" sz="2400" b="1" dirty="0">
                <a:solidFill>
                  <a:srgbClr val="818FC1"/>
                </a:solidFill>
                <a:latin typeface="Myriad Pro" pitchFamily="34" charset="0"/>
              </a:rPr>
              <a:t> 7</a:t>
            </a:r>
            <a:r>
              <a:rPr lang="el-GR" sz="2400" b="1" dirty="0">
                <a:solidFill>
                  <a:srgbClr val="818FC1"/>
                </a:solidFill>
                <a:latin typeface="Myriad Pro" pitchFamily="34" charset="0"/>
              </a:rPr>
              <a:t>, </a:t>
            </a:r>
            <a:r>
              <a:rPr lang="el-GR" sz="2400" b="1" dirty="0" smtClean="0">
                <a:solidFill>
                  <a:srgbClr val="818FC1"/>
                </a:solidFill>
                <a:latin typeface="Myriad Pro" pitchFamily="34" charset="0"/>
              </a:rPr>
              <a:t>15</a:t>
            </a:r>
            <a:r>
              <a:rPr lang="en-US" sz="2400" b="1" dirty="0" smtClean="0">
                <a:solidFill>
                  <a:srgbClr val="818FC1"/>
                </a:solidFill>
                <a:latin typeface="Myriad Pro" pitchFamily="34" charset="0"/>
              </a:rPr>
              <a:t>m)</a:t>
            </a:r>
            <a:endParaRPr lang="el-GR" sz="24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pic>
        <p:nvPicPr>
          <p:cNvPr id="362563" name="Picture 6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431800"/>
            <a:ext cx="6300787" cy="5054600"/>
          </a:xfrm>
          <a:prstGeom prst="rect">
            <a:avLst/>
          </a:prstGeom>
          <a:noFill/>
        </p:spPr>
      </p:pic>
      <p:pic>
        <p:nvPicPr>
          <p:cNvPr id="24" name="Picture 78" descr="fsc_primecen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671638"/>
            <a:ext cx="666750" cy="1397000"/>
          </a:xfrm>
          <a:prstGeom prst="rect">
            <a:avLst/>
          </a:prstGeom>
          <a:noFill/>
        </p:spPr>
      </p:pic>
      <p:grpSp>
        <p:nvGrpSpPr>
          <p:cNvPr id="25" name="Group 79"/>
          <p:cNvGrpSpPr>
            <a:grpSpLocks/>
          </p:cNvGrpSpPr>
          <p:nvPr/>
        </p:nvGrpSpPr>
        <p:grpSpPr bwMode="auto">
          <a:xfrm>
            <a:off x="558800" y="1628775"/>
            <a:ext cx="647700" cy="288925"/>
            <a:chOff x="884" y="527"/>
            <a:chExt cx="771" cy="182"/>
          </a:xfrm>
        </p:grpSpPr>
        <p:sp>
          <p:nvSpPr>
            <p:cNvPr id="26" name="Line 80"/>
            <p:cNvSpPr>
              <a:spLocks noChangeShapeType="1"/>
            </p:cNvSpPr>
            <p:nvPr/>
          </p:nvSpPr>
          <p:spPr bwMode="auto">
            <a:xfrm flipV="1">
              <a:off x="884" y="527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81"/>
            <p:cNvSpPr>
              <a:spLocks noChangeShapeType="1"/>
            </p:cNvSpPr>
            <p:nvPr/>
          </p:nvSpPr>
          <p:spPr bwMode="auto">
            <a:xfrm>
              <a:off x="1156" y="52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82"/>
          <p:cNvSpPr txBox="1">
            <a:spLocks noChangeArrowheads="1"/>
          </p:cNvSpPr>
          <p:nvPr/>
        </p:nvSpPr>
        <p:spPr bwMode="auto">
          <a:xfrm>
            <a:off x="682650" y="1351801"/>
            <a:ext cx="2089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Data Center</a:t>
            </a:r>
            <a:endParaRPr lang="el-GR" sz="1200" b="1" i="1" dirty="0"/>
          </a:p>
        </p:txBody>
      </p:sp>
      <p:sp>
        <p:nvSpPr>
          <p:cNvPr id="29" name="Line 83"/>
          <p:cNvSpPr>
            <a:spLocks noChangeShapeType="1"/>
          </p:cNvSpPr>
          <p:nvPr/>
        </p:nvSpPr>
        <p:spPr bwMode="auto">
          <a:xfrm>
            <a:off x="828675" y="2349500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84"/>
          <p:cNvSpPr>
            <a:spLocks noChangeShapeType="1"/>
          </p:cNvSpPr>
          <p:nvPr/>
        </p:nvSpPr>
        <p:spPr bwMode="auto">
          <a:xfrm>
            <a:off x="828675" y="2708275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85"/>
          <p:cNvSpPr>
            <a:spLocks noChangeShapeType="1"/>
          </p:cNvSpPr>
          <p:nvPr/>
        </p:nvSpPr>
        <p:spPr bwMode="auto">
          <a:xfrm>
            <a:off x="828675" y="2959100"/>
            <a:ext cx="503238" cy="215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86"/>
          <p:cNvSpPr txBox="1">
            <a:spLocks noChangeArrowheads="1"/>
          </p:cNvSpPr>
          <p:nvPr/>
        </p:nvSpPr>
        <p:spPr bwMode="auto">
          <a:xfrm>
            <a:off x="1647825" y="3087688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Vector Data</a:t>
            </a:r>
            <a:endParaRPr lang="el-GR" sz="1200" b="1" i="1" dirty="0"/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1647825" y="21463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Raster Data</a:t>
            </a:r>
            <a:endParaRPr lang="el-GR" sz="1200" b="1" i="1" dirty="0"/>
          </a:p>
        </p:txBody>
      </p:sp>
      <p:sp>
        <p:nvSpPr>
          <p:cNvPr id="34" name="Text Box 88"/>
          <p:cNvSpPr txBox="1">
            <a:spLocks noChangeArrowheads="1"/>
          </p:cNvSpPr>
          <p:nvPr/>
        </p:nvSpPr>
        <p:spPr bwMode="auto">
          <a:xfrm>
            <a:off x="1647825" y="25654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>
                <a:solidFill>
                  <a:srgbClr val="C40237"/>
                </a:solidFill>
              </a:rPr>
              <a:t>Elevation Data</a:t>
            </a:r>
            <a:endParaRPr lang="el-GR" sz="1200" b="1" i="1" dirty="0">
              <a:solidFill>
                <a:srgbClr val="C40237"/>
              </a:solidFill>
            </a:endParaRPr>
          </a:p>
        </p:txBody>
      </p:sp>
      <p:sp>
        <p:nvSpPr>
          <p:cNvPr id="35" name="Text Box 89"/>
          <p:cNvSpPr txBox="1">
            <a:spLocks noChangeArrowheads="1"/>
          </p:cNvSpPr>
          <p:nvPr/>
        </p:nvSpPr>
        <p:spPr bwMode="auto">
          <a:xfrm>
            <a:off x="1647825" y="3586163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1" i="1" dirty="0"/>
              <a:t>Live</a:t>
            </a:r>
            <a:r>
              <a:rPr lang="el-GR" sz="1200" b="1" i="1" dirty="0"/>
              <a:t> </a:t>
            </a:r>
            <a:r>
              <a:rPr lang="en-US" sz="1200" b="1" i="1" dirty="0" smtClean="0"/>
              <a:t>Data</a:t>
            </a:r>
            <a:endParaRPr lang="el-GR" sz="1200" b="1" i="1" dirty="0"/>
          </a:p>
        </p:txBody>
      </p:sp>
      <p:pic>
        <p:nvPicPr>
          <p:cNvPr id="36" name="Picture 9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604837" cy="385763"/>
          </a:xfrm>
          <a:prstGeom prst="rect">
            <a:avLst/>
          </a:prstGeom>
          <a:noFill/>
        </p:spPr>
      </p:pic>
      <p:pic>
        <p:nvPicPr>
          <p:cNvPr id="37" name="Picture 9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604837" cy="385763"/>
          </a:xfrm>
          <a:prstGeom prst="rect">
            <a:avLst/>
          </a:prstGeom>
          <a:noFill/>
        </p:spPr>
      </p:pic>
      <p:pic>
        <p:nvPicPr>
          <p:cNvPr id="38" name="Picture 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070225"/>
            <a:ext cx="604837" cy="385763"/>
          </a:xfrm>
          <a:prstGeom prst="rect">
            <a:avLst/>
          </a:prstGeom>
          <a:noFill/>
        </p:spPr>
      </p:pic>
      <p:pic>
        <p:nvPicPr>
          <p:cNvPr id="39" name="Picture 9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3548063"/>
            <a:ext cx="604838" cy="385762"/>
          </a:xfrm>
          <a:prstGeom prst="rect">
            <a:avLst/>
          </a:prstGeom>
          <a:noFill/>
        </p:spPr>
      </p:pic>
      <p:sp>
        <p:nvSpPr>
          <p:cNvPr id="40" name="Line 94"/>
          <p:cNvSpPr>
            <a:spLocks noChangeShapeType="1"/>
          </p:cNvSpPr>
          <p:nvPr/>
        </p:nvSpPr>
        <p:spPr bwMode="auto">
          <a:xfrm>
            <a:off x="827088" y="3068638"/>
            <a:ext cx="504825" cy="5762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2843213" y="3810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Geographic data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4925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AutoTrack</a:t>
            </a:r>
            <a:r>
              <a:rPr lang="en-US" b="1" baseline="30000">
                <a:solidFill>
                  <a:schemeClr val="bg1"/>
                </a:solidFill>
              </a:rPr>
              <a:t>TM </a:t>
            </a:r>
            <a:r>
              <a:rPr lang="en-US" b="1">
                <a:solidFill>
                  <a:schemeClr val="bg1"/>
                </a:solidFill>
              </a:rPr>
              <a:t>FFIMS</a:t>
            </a:r>
            <a:endParaRPr lang="el-GR" b="1">
              <a:solidFill>
                <a:schemeClr val="bg1"/>
              </a:solidFill>
            </a:endParaRPr>
          </a:p>
        </p:txBody>
      </p:sp>
      <p:pic>
        <p:nvPicPr>
          <p:cNvPr id="12" name="Picture 31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13" name="Line 3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5576" y="1484784"/>
            <a:ext cx="4572000" cy="390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  <a:buFontTx/>
              <a:buChar char="•"/>
            </a:pPr>
            <a:endParaRPr lang="el-GR" sz="1200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r>
              <a:rPr lang="en-US" dirty="0" smtClean="0">
                <a:solidFill>
                  <a:srgbClr val="4D4D4D"/>
                </a:solidFill>
              </a:rPr>
              <a:t>Hellenic Police</a:t>
            </a:r>
            <a:endParaRPr lang="el-GR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endParaRPr lang="el-GR" sz="2400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r>
              <a:rPr lang="en-US" dirty="0" smtClean="0">
                <a:solidFill>
                  <a:srgbClr val="4D4D4D"/>
                </a:solidFill>
              </a:rPr>
              <a:t>Hellenic Fire Brigade</a:t>
            </a:r>
            <a:endParaRPr lang="el-GR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endParaRPr lang="el-GR" sz="300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endParaRPr lang="el-GR" sz="2000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r>
              <a:rPr lang="el-GR" dirty="0" smtClean="0">
                <a:solidFill>
                  <a:srgbClr val="4D4D4D"/>
                </a:solidFill>
              </a:rPr>
              <a:t>Ε</a:t>
            </a:r>
            <a:r>
              <a:rPr lang="en-US" dirty="0" smtClean="0">
                <a:solidFill>
                  <a:srgbClr val="4D4D4D"/>
                </a:solidFill>
              </a:rPr>
              <a:t>.K.A.B.</a:t>
            </a:r>
            <a:endParaRPr lang="el-GR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endParaRPr lang="el-GR" sz="2400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r>
              <a:rPr lang="en-US" dirty="0" smtClean="0">
                <a:solidFill>
                  <a:srgbClr val="4D4D4D"/>
                </a:solidFill>
              </a:rPr>
              <a:t>Hellenic Coast Guard</a:t>
            </a:r>
            <a:endParaRPr lang="el-GR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endParaRPr lang="el-GR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endParaRPr lang="el-GR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endParaRPr lang="en-US" sz="1400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endParaRPr lang="en-US" sz="1400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endParaRPr lang="en-US" sz="1400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endParaRPr lang="el-GR" sz="1400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endParaRPr lang="el-GR" sz="1400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endParaRPr lang="el-GR" sz="1400" dirty="0" smtClean="0">
              <a:solidFill>
                <a:srgbClr val="4D4D4D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6056" y="1559149"/>
            <a:ext cx="4104456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r>
              <a:rPr lang="en-US" dirty="0" smtClean="0">
                <a:solidFill>
                  <a:srgbClr val="4D4D4D"/>
                </a:solidFill>
              </a:rPr>
              <a:t>Qatar Traffic &amp; Patrol</a:t>
            </a: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endParaRPr lang="en-US" sz="2400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r>
              <a:rPr lang="en-US" dirty="0" smtClean="0">
                <a:solidFill>
                  <a:srgbClr val="4D4D4D"/>
                </a:solidFill>
              </a:rPr>
              <a:t>Internal Security Forces Qatar (ISF)</a:t>
            </a: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endParaRPr lang="en-US" sz="2000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r>
              <a:rPr lang="en-US" dirty="0" smtClean="0">
                <a:solidFill>
                  <a:srgbClr val="4D4D4D"/>
                </a:solidFill>
              </a:rPr>
              <a:t>Emergency Medical Service Qatar</a:t>
            </a: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endParaRPr lang="en-US" sz="2000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r>
              <a:rPr lang="en-US" dirty="0" smtClean="0">
                <a:solidFill>
                  <a:srgbClr val="4D4D4D"/>
                </a:solidFill>
              </a:rPr>
              <a:t>Qatar Civil Defense</a:t>
            </a: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endParaRPr lang="en-US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r>
              <a:rPr lang="en-US" dirty="0" smtClean="0">
                <a:solidFill>
                  <a:srgbClr val="4D4D4D"/>
                </a:solidFill>
              </a:rPr>
              <a:t>Qatar Coasts &amp; Borders</a:t>
            </a:r>
            <a:endParaRPr lang="el-GR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r>
              <a:rPr lang="en-US" dirty="0" smtClean="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323528" y="404664"/>
            <a:ext cx="79930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dirty="0" smtClean="0">
                <a:solidFill>
                  <a:srgbClr val="818FC1"/>
                </a:solidFill>
              </a:rPr>
              <a:t>Our Clients</a:t>
            </a:r>
            <a:endParaRPr lang="el-GR" sz="2400" b="1" dirty="0">
              <a:solidFill>
                <a:srgbClr val="818FC1"/>
              </a:solidFill>
            </a:endParaRPr>
          </a:p>
        </p:txBody>
      </p:sp>
      <p:sp>
        <p:nvSpPr>
          <p:cNvPr id="720898" name="AutoShape 2" descr="data:image/jpg;base64,/9j/4AAQSkZJRgABAQAAAQABAAD/2wCEAAkGBhQSERQUExQVFRQVFRQUGBYWGRgWFhcZFxcVGBcUFxwYHiYeGBojHRQVHy8gJCcpLCwsGh4xNTAqNSYrLCkBCQoKDgwOGg8PFzUkHyQpLC0qLCkxNSksLCkpKiwsLCwsLCksKSwsKSwsLCwpLCwpKSkpLCwsLCwpLCwsKSkpLP/AABEIAOkA2AMBIgACEQEDEQH/xAAcAAACAgMBAQAAAAAAAAAAAAAABwUGAwQIAQL/xABREAACAQIDBAUGCAkKBQQDAAABAgMAEQQSIQUGBzETQVFhcSIyUoGRoRQjQmJysbLRMzRDc5KTosHCFhckNVNUY4Kz4XSDw9LwFXWj8UTE4v/EABsBAAIDAQEBAAAAAAAAAAAAAAABAgMEBQYH/8QANxEAAgIBAgMFBQcDBQEAAAAAAAECAxEEIRIxQQUTIlFxMjOBocEUI0JhkbHRNFJyJENiwuEV/9oADAMBAAIRAxEAPwB30UUUAFFFFABRRRQAUVhxOLVBdiAPr8O2q/tPejKpIKxoObuQLes6LQBYZ8SqC7MF8f3dtRk+8ajzFLd58kff7qVm2+KcKE9CGnf0ySqe0+U3qAHfVL2nv5i5rjpOjX0YvI9/nH21fGiUgHhtLe/oxeSWKEd5VT+2dfUKrGO4oYZeeIeQ9iByP3LS12BuPjcf5cMRZSSDK7BVuOflMbsR3XqBkjKsVYWKkqR2EGxHtFWx08W8ZGM+fivh/kxTN45F/iNa44tR/wB2e301/wC2ltRVv2eADSg4rYf5UUy+GRvqYVMYHibhW5Yh4/piRR+9ffVS3C4VttCF5pJGhjvljIUMXIvmaxI8kcr9Zv2VH7/8Pm2YYvjelSXPZsuSzLbySMx5hr+o1V3dTlwp7gOPZ29pkF45Y5R3FW+ybj11LwbyA+epHeuo9nP665ZRiDcaEdY0Ptqx4HfHHYdUYs7Rt5vTKWRrGxysdTqCNGpS0zXJgdLYfGI/msD9Y8RzFZqSOxuKcLkCdWhb01uye7yl9h8aYuyt6MyhgyyxnkykH3jQ+B9tZ5QlHmhFporBhMckgupv2jrHiKz1AAooooAKKKKACiiigAooooAKKKL0AFRe0ttBLqnlPy7h49p7q0du7xKitZgqKCXkJsABzsezv9lJPe7iC894sOTHDqC3J5P3qvdzPX2VZXW5vYC2b18SY4WZUPTzagm/xaHsJHO3or6yKWW1dtz4t7yuz2uQo81QBclVGgAGpPtNZRupifghxnRMMOpUZzpcE2zKOZQGwzctR32aW0dgw4Dd53SMLPPBCsj83ZpjHmW51CgMfJFhpWpcFeMbsYotjpE2IiWe4haRFkKmxCkgEg2NrXv6qbHEThZGmFiOz8OxkWUKwXM7urgi5LE8mC9gFzSbIrpjcbbbYvZcUisOm6MxEtqOljGS7DsJCt4GnfKUWpICM4S7tYrBYeWPEqqh3EiKGDMt1s+a2g81ToT10quK+xfg+05rCyzWnX/PfP8Atq/tFbex+JeMXaMUmMmcxpIUlj82NVN0c5F0JUm+tz5NZeLG+WFx7Q/Bw5aLOpkZcqsrWNgCc2hW+oHM1GEZRsy+oFAqe3K3UfaGKWFbhB5Urj5CA6n6R5DvPcagatW6HESbZyMkMUDB2zMzq+c2FgMwYaDWwt1ntrTPix4eYD229hJ4cEYdnIgkCiOPMwVY1tbMLjymA5A9Zue+E4m7IfFbILOmWaFUxBUEHKyr8aoI5+S0nLsFJzaHEDHSzvMMTLGXPmxu6ooGgVVvawHbqeZq7brcZ0TDdDj1mmby1MihGzI3UwJXUAkeFqx9zOGJIBT10LwrnjxOyIo5EVxGZIWRlDKcrErcEWPkutKHcrdvDYzGGKXEdFCLlLlUklGayIubQMRqeZ7L8w9JsENmYQrgMGZSDfo0YKxNvPcscznQcrnlap6iSeI9QKbiOHWytoqz4GcQuL3VDdVPXnichk9RUUp8HtWXCTMcPMbBiMy+ZIAbBiraEHnrrrWPas7nESuyGGRndmQBkKFySVAbygNToeqvvd8Yf4TF8LLjD5h0mQXNuztsTa9tbXtrVsYtLd5QDI3W4mJKVWa0EvU4No2PcT5hPYdO/qpobN26Gsslgepuo+PYfdS93x4UQ4qMYrZpQFhm6NSOilHbGeSN3cj8061St299ZsE/QYlXManKVYESREdQB1I+afV2HK61NZh+gjo+iqvu/vIrIpzh4mF1ca2H3e8VZwb1nA9ooooAKKKKACiiigAqvbxbdVFcZgqKCZHJsABzF/r9lbu2tpZBlXz29w7fHs9fZSE3/wB7vhDmCI/EodSPyjjr+iDy7Tr2VZXW5vAGlvjvi2MfIl1gU+SvIsR8t+/sHV41XGUjmCOR7NDqD4VubDkgXERHEqzwBwZFTzivZ3jlcaXF7EU/d5NzcJtfCpJCyBgnxEyAWAHKNgOadWXmp5W1B2ymqsRxsM84eb1ptPBGOYK0qL0U6EaOrAqHt6LC4I6iCOypHeTH7PNsHjSiq6qyrLdEYLoCj6LdT3gjTtFIrAz4rYuPBdCrpoyfJljY65TyZTa4PUQOsEVY+KnEPD45I4YEzhSJOmYFSpK6xoPXZidLjS9gaodPi8PJgHEDcfZuFXPDiyjsMywaT5h1EFSGRfnMSKp2zN7sXh4GggmeKN2zsEsGuQF0bzl0A5EVsbtbkzYuzAdHD/aMND9AfLPfy76ae7W4UMNuijzyDnK9iR4E6J6tfGrHOMFhvICr2buXjMT5QjKhtc8pyA31v5XlN4gGrNguEvXNiPVGv8Tn+GnFht3BzkYnuXQe3mfdUlBgI081FHfa59p1qiV83yEKXDcLMJ6M0n+Y/wACitv+a/C/3aT9Kb76a9FQ7yfmAn8TwuwnoTJ4O38YNQ+M4TIfwWIYdzqGHtUj6qfFYZsGj+cinxAv7aatmuoHNG1OH2LhuejEq9sRze1TZvdWxu5xKxuBsgcyRroYprsB3KT5SeANu6n/AInd1D5hKn9Ie/X31U95dx45geniB6hKmjD/ADDX1NpVivztNDFLv3vmdpYhJSnRqkYQJfNY3JY3sL3J9gFYtyd0X2jiliW6xizSv6CX6vnHkB268ga3N5eHs2Gu8d5ohqSB5aD5yjmO8esCpDhlxFXZ5aKVLwyHOXQDpFa1gT6a6curmOZFaOLwfdgNjejebD7HwkYVBpaOGFTlJAtmN7GwANyxBuSOs0vOJ+9GzsbhYpYlzYpjYHzHjVbZlm6mGtl58yQbA3pG9u88mPxLTyaDzUTmI0HmqO/W5PWSai8JhGlkSNBd3ZUUdrMQB7yKjXTwpSb3AnN0965ME4uC0L6snu6RL/K08Dax5Ah77tbwK6JZg0TgFGHIX6u4X0t1H3UXi7sLDYbZ+DjC/HRlYY2GhKKt5S3aL2Pczd5vS9xN7fgsnRSH4iQ63/Jsflj5p5N6j1a1zj3keNAdLXoqH2FtLMMjHUDyT2js8R9VTFZBBRRRQAVixWICIWPID/6A7zyrLVa3q2oqA5jZI1LufAX9w+ugCgcTd7DFGY1Px04NyPkR8jbsv5o7sx6qWOwtjtisRFh47BpXC3PIDmWPbYAm3Xa3XXm3NrNiZ5Jn0zHQeio0VfULe+mFu/wOlmhjllxHQMwD9H0ZZ0vqtznFmtY26vVXQXDVDd7jN7fHglZOkwBJKqM0Lm5awsWRj8o8yp0uTYjlVK3P31xGy5itmMea0sD3XUaEgHzJB2215Hqt0Du5sqXDxdHNiWxNvNd1CuB2EgnN4nXvNLPjvLhQYVCKcW3lFxoViFwA9vOueV+WVvXTXY5PgluIhOKnECHHiKOBAUT4wyutnDMNY1v5oHyu0gdQufNzeHmbLNilNjYpCevsMg/g9vZXvD3c0HLip1uOcSHr7JWH2R6+ypbiBvRPgniWMIMwkzB1zG6soHXpzNTzl91WMZGzdgaAyCw0sg006gbch3D3cqnY4wosAAB1DQVzb/OdjP8AB/V//wBUfzm4z/B/V/70vsdgHSt6L1zV/ObjP8H9X/vUrutvXj8diUw6Ph0Zw5DNFcDKpY8jfqpPSWRWWI6AvRel1/I/a395wX6l68/khtb+84L9S9UcC/uQDGvRelz/ACQ2t/ecF+peqdvlt3aGzplhkkw7loxJdIiBYsy28o8/JNShS5vEWgHvevDXNX85mM7Yv1Y++j+czGdsX6sffV32KwB+7R2ED5Ueh55eQPh6J93hSq3y4diTNLh1yTC5aPzVc9dh8l/ce46mrfzmYzti/Vj76se4u+GIxWIaOUoVETP5KBTcMgGv+Y0/s9tS4xi0dCpIIIIJBB0II5gjqNN7hFw7/BY+ZgebQxqQe1ekcjr52XqPPXQa3EHcrpg00S2nTz1HOQD+MDl2jTspfYHerEw4aTDRyssMpuyjn84KeahtLgc7eN5uTth4X6gOzeLenYk0g+FPDM8WZB5EkoXXygMqlTqBqOylvxCxWyplR8B8XKvksixNHG69uoADDt6xp1CqlsrY02Jfo4InlbsQXt3seSjvJApo7scCibPjpO/oYjr4PJ+5R66hwwq34gNXhjvUXToGb42EBoyebINLd5W9vokdhpzYHFiRAw6+Y7COYrmnb2BfZe0nVPyUmeO/yo21UHtBUlT4GnjujtlZAjKbxzKGXuNuR7+YPeBVN0UnxLkwLZRRRVAjHiJgiljyAJpMcVduFYRFfy52LP8AQU3PqLZR4Kaau8WItGF9I+5dfry1ztv7tLpsdLr5MdoV/wAnnftFqvojxTAi9ibQWDERSvGsyxuHMbEgNblci/I2PIjTUEV0hunv5hdoL8U+WQC7QvYSL2m3yh85b+qlTgOCc8+FhnjnjDSxpJ0cisuXMLgZlzX0I6hUTi+Fu1MMwdISxU3V4HVmBHIrYhwfVV9nd2ddxl94k7ExuGikxWH2hOsS6tE8rAi5AAjYedqQAp17zypc7q7Ik2jiy87PIqWaV3YszW0SO511t7Ae6vjebfXG4mJMLiifiXbMCuWRmAsBKOtl8rqHPW5pn7i7tdBBHDa0j+XIexiLt+iAF9XfUG3XDfmBatg7NB8sjyV0UdVx1+A5D/alPxr/ABmL/n/bSnvFGFAAFgBYDwpEca/xmL/n/bSo6X3qAXFFFWPdjcPEY5c8eVUzFcxuTcWvZVBPWOdh311b766I8djwhpN8iuVdeDv9bQfQn/0nqeh4Y4LD/jeIzN1pmsf0I8z+1hUhhMXs7Cm+HwzFhcZ7LGddD5TZ3sfVWCWqsvi40Uyeer8K+e/yKLdRRV7diXzG08yjmwHiQKx/+oR/2ifpClbJvqfk4eIfSaRz7io91Yf5azehB4dH95vWZdna+X4Yr1bf0Mcu1tIurfwG0uKQ8mU+BH30jePB/p8P/DL/AKstTab7PfyoYG8A6n3PXs+3MHiNMRhL6WuCklh3Z1BA8GqyrT66ifE6lL0l/KJw7S0kvx49UJqimtNuPszEfgZjCx+SxKa+EmZT6mFQW2OEeJiBaNlkW19fIJHcdUP6VaP/AKVcHi6Lg/8Aktv1WV8zfBxsWa5J+hRqufCr8df8w/246pgq58Kvxx/zD/bjrXqPdS9AHxtzZ2YZ1HlLz7x94pD8R92ehl6eMWjlJzAclk5nwDanxv3V0bVI3u3fWRJIW0SVSVPonmCPosAfC1caufBLIFP4X8SMNhMFJFiTkMT5kyrdpVe5t5I1ZTfUnkV10plbo7wvjoTiDF0UTNaIMbyMo0MjW0UE6AC/K9zcVzMMOI5sk4YKkgWUL5wCtZ8vfa9q6rgw0TQKiW6FowqhCQOjK2AUrqBltYirb4xjuuojnriZvB8Ox0rxjNDAohDqLghWN3YjkC7EC/Vbtqc4UbaJR8OTrGelj8CfKHqax/zVfd5NtbKweGkwjmJEZGQwQKGfUWvlXzW6wWI5UkN0tp/B8bE9zkz5GJ08h/JJI9Yb1VNeOtrHIZ1DhMRnRW7RfwPWPbeiozdyfyWQ/JNx4Hn7wfbRWMRGb3bQEZdzyiiLewFz+6ua5HLEltSSSfE6mnfxPxuXC4o+mwjHrdV+yppR7rzxJjMO85yxJNG7mxawQhuQBJ1AFbdOsRchl54ab+Y+bGYfCmYPCbghkQkIiMbBlAI80Drq674cV0wGL+DtAZQI0dmVwCCxbycpFjoAeY51J7L2/smSUSwy4MTWIzeRHLZuY8oK2tVrijuNhXhxO0Okk6UIpGVlaNiMsaLYg2Hm8jVWYynusCFxuvh/hu0+kYXBkkxLg/SLAH/MyCn9u5htGc8z5I8Bqff9VJ/hLgvJxE3aUjB7gC7fWvsp47OhyxIOxRfxOp95NK95ljyA2aQvGv8AGYv+f9tKfVIzi9gJJsXCkSPI5+EEKilmIDqSbDXSpaV4tQCxpq7hORsfEEEg3flp+UgHVVE/kVj/AO54n9TJ91MLdPZ0sGycSk0bxvdjldSrWMkFjY62NX66UXKlJ/7i/Zkbfc2f4shaKDWTDqpYBjZes6DqPbXpG+FZPn0U5PBjr5Z7EDt0FbY6Hsl9qfdXskUcmGkaO+ZWQjMVzaG2lh5vle21ZL9S4R8K3fI3afSKyXiksLngjkPxjd63Hq/8NZ6xFgy5tekBtbQDkQwOl79dfGVz6K68tCfHW5t31ko1ElKWIt5f6eZpv0yajmSWF+uDYq0boOegxYubZIjbq1Z9bVVY0sLXvVp3PHxOL+hF9p6fbP8AQ2N+RDsnbWQSfUSq8h4D6qufCr8db8w/24qhl3Jx9h/QsTyH5GT7qsfDrZc0GPZZopImOHdgsilCR0kYuA3VcH2VVdOLqeH0PYHQtRm38NmizdaG/qOh+/1VJ18Sx5lKnkQR7RauKI5z4n7L6PFLKBpMtz9NLK3tGQ+2tbY+19pYxYsDBLIUVcoRSEAQczI4scouBqbchblVx4o4DNgw/XFKp9TXRveV9lZ+AGFW2Lkt5V4YweweWxHrNvZW1T+6y1yGRacBcXluZ8OG52+MIv45f3VSN5N2Z8DL0U65WIurKbo45ZlPX7iOu1XTanGrGLjJDH0fQJIyiIqPKVSRq3nBiBe4Nhfkba2TjZGk2zsNiAPyqFT15Zo2JH7KeynGc1JKXJgTm4m1OlSCT+1iF/pW1/aU0VWeE+OvhYv8OZl9RZW+qQ0VjmsSaEaPFfEf0RB6c4PsWQ/vFKqmTxXb4jDD57n2Iv31UNzd3fh2Mjw5fow+clgMxARSxsL8za331uoajXljIiDDtIwRFLsxsFUFmJ7ABqasu2dxMVgsEs856MSSLGIQSW1V3zPlOUWyctT4WpuO+y9gxjQCVl0/KYmUdeumVb/RWlXv3xJl2kBHkWKBWzqnnOSAQGZvBjoABr186I2Sm9lsBb+GOGtgU+fLIf2gn8NOEUqeGi/0LC/TP+u1NasVntMQUu5/6+wn0Md+6mJS7n/r/CfQx31CiHN+j/YBh1T98fweL/NJ9uKrjVO3y/B4v81H9uKs0vfU/wCa/ZkLfc2f4sWJrxhXprwc692fPkAblWKJSpIscrE5T1ZgAbePL3V8zNlKt1AkHwP/AIamYcUFwzLoSZMw6+SrlPt6/mmuRrbt+DGGmmmdnQ0LHFnwtPPwIeTEr2k+A++vYWJ1tYchfnXrTqvWPVqfcK+gdB7at0sE5uSnnzxsVaqyXAouGF0z9D7q1bk/g8V4Q/beqqKtW5P4PFeEH23qvtr+gt9Bdkf1kPX6DTUaUu94/wCvE/8Ab/8ArmmKvKl3vJ/Xif8At/8A1zXCr6+h7EYtFFFRAW3ELDXw2MXsV2/RIk/dVY4E7bWPET4diAZlRkv1tHmuo7yr3t801dN+h8XjPzMn+jSN3b2HNi8QkMFhKczKSxUDIC18wBIOmh7bVqqSlXJMY2dq8DEmxTyriMkMjs5jCXYZiSyq2a1rk2JGnfXxxxx8ceEw2ESwJdXC+jHEjIvqJYAfRPZUViMPvJAmXNM68roYZm9pBel9tvC4vpGfFpOJG5tMrgn1sKnCLlJNyzgC88JZvicQvoyI3tUj+CitfhJyxXZ8T/1a9qi722BtcWorQQfNlZf2D/21Rt194WwOKjxCKrlMwytcAhlKkXGoNidfrpm8XcH/AEaT/DnVvUxZf4xSdrVRh14YHQGyt+9m7WQQ4hUVz+Snta/+HJyJ8Crd1U7iNwoiwcD4rDyMI1Khon8ojOwUZH582GjX8aWFqtGzNo7QxODxGHRnlw0cYlkD+V0axkOMjHUE5PNvawOml6XdOt5i9gL3wuxH9Ci+ZK49kmf6mpuikTwmxl4p4r6q6yDwZcp96D208MHNnjVu1QfXbX33rJasTYjNS7n/AK/wn0Md9QpiUnd/95GwG0sPiFQSFRilysSoOZlHMU6ouUsLyYDiqn74L8Xi/wAyh9QeK/1GqH/P/N/dIv1j/wDbUtutv/8A+qTSxSxrCWhKeSxbMrXUnUDzSyGqtTTZTwWyW0ZJv05fUJR44SiuqaKsax9JqB23/wDqs88DIzIwIdSVI68wNvrr4n2e7C2R7jl5LfdXrrpvgzB79DwdNfjxNPHU+H1uLdXKtx8ND0BVrmQMMutgOWbXkR1dfm1rxxtlJkVlIFrkFb3IFwe23ZXq4CHoWLF+kzDLrZcvk3JuPpddcW2crsTeOa5+f8HepjGiPAubT/Tp8TUVUBsNSdPS+rlWzXzhMNmJ6NS1ueUFrX5ai/fW18Ak/s5P0G+6utRKMI4lJfDY42ohKcsxjL47mstWzcpfi8Se3oF9d3P1Cqs8RU2YFT2EEHXxqyTbWGzdnJKyh5JZFkCE5cwOiAnmBkV39YrB21POkda5zxFfFm3saqT1aePZy2NhaXe8n9dp/wC3/wD7Bqsfz/zf3SL9Y/8A2187A3xbaW0+meNYyuEaOysWBtKrXuQPSrnLT2VpuS6Hqx3UUCvmR7Ak8gCfZWUQu+IGJth8a3zJF9oyfvpWcPpsbHijJgYBNIEKkMt1VXI1JzKFvl537au3E7H5cEw65pEX3mRvs++tTgft7DQNPFLIEmmaPJm0VgoayhuQa7nQ2vpa9aq9qm8DGfu7ice4HwyHDRD/AA5HZvWuUqP0zUDxqxmTZbr/AGksKexs5/06kd/ItpdFm2e8YIBzJlHSnvjZyVv80gHv6q552xtHESyH4TJK8ikgiUsWU9mVvN8LCo0w4nxAXzhLF8ViG7XRfYpP8dFSvCXB/wBFT/EnY+oFE/gNFQteZsRZ+I2zOkhxCAavCWH0k1HvRfbXPANdU7xwXRX9E2Pg3+4HtrmfeHZvwfFTRdSucv0T5SfskVfppc0M2t0t05toTiKIWAsZJCPJjX0j2nnYdZ9ZDi3j2thdh4AYeFFaSRWCo2pckWeaa3Nfr80WA01eBO0o2wcsIVVkjlzMQNXV9VZu0jKy+AFZ94eDUeKmeZ8XP0jm5LrGwHYoAC2UDQClZNOeJckAquHe0+hxqAmyygxHxNin7SqPXXQm7uJuhTrU3Hgf97+2kdv3w0fZiRzLN0qNJkzBMhRrZlPnG98resDtpjbmbyCaKKccyMsgHUw0ce3yh6qjdiXjiAw6QvGv8Zi/5/20p8q1xpSG41/jMX/P+2lGl96hC4re2HtZsNPHMuuU6j0lOjL6wSPZWjRXYsrjZBwktmsMknh5HPvHAs8aY6E5lcL0hHbySTuvbKexhWHDb2uFs6Bj23yk+OhF6qHD7fX4K5hmscPJcHNqFzaNf5jdfYbHtvat4NgdD8ZH5cDnyW5lSdcjke4/KFqxaSUc/ZNTu17L/uj/AD5o4faFNunk9Tp3s/aXkzW2ntRsT5J8gWOXKTe+h1PXe1eQ7nsYizBzISCozJlKnLqTzvz660FaxB7NazfDpOp3HcGYAdw1rbZofEu7SS/M59XaK4G7W291t5P+DLh3kwslgMrDmp1BBsdbc/GpVt72tpGoPaWJHssPrqBklLG7Ek8rkkn31v7F2G+Jaw8lFtnkPmqOzvY9SjnV11NKh3lyWy3fJGanU38fd6dvd7Lmza2Hs04qZpJbmNCGkblf0Y17za3cL1SuIW9XwzEnIfio7qluROgZh3aADuUHrqb383zRI/gODNo1uJHB1YnRhcc2Pyjyt5I66XdcurOqtV8liMfYX/b49PyPV6TS/Zq8PeT9p/QKuXCr8cf8w/24qptXLhX+OP8AmH+3FWrUe6kaTo+o7buIyxEdbeT6uv3A1I1UN6tsqmd2PxcKsT32527ybKO+uEIUvFTaeeeOEHSJczfSksbepQv6VXbcLcjZuJ2dB00cMkzKzOQ9pBmZiFbIwNwCBY0oJGkxmJ0GaWeUAD5zsAq+AuB4CrHvNwoxmDu4QTxjXpIQSw72Tzh4i4763uKUVDOGMf8AsfY64aPo1eVkHmiVukKD0QxGYjuJNuqkVxrxgfabKLfFwxIT13ILm/bo61VcFvJiofwWJnTuWRwPZe1ZMEsmOxiCVi7zSLnc8yABmJ8EU+ylCp1vibAdvDrZvRw4VCNVizt4sMx/akoqxbtQaO3go9Wp+seyisTeXkRL4qAOjKflC33GkPxY2KQ0eIA/wZO4i5Qn9oeoU/ap2/GwFnjdG0WZbX9FxYq3tAPqNTrlwyTA5yjlZTdWKntUkH2ipTC73Y2PzMXiF7ulcj2EkVHYrDNG7RuLOjFWHYQbGrBu3uBicdBNPCFyxXABPlSOAD0agcjY8zYagDnp0ZOOMsZ9HenaWPX4IZJMSJCvkZEZrqQQ2YLdbEedflzrb3J2w2Bxb4bEAorP0bhvycgNgx7jyJ5WIPIVMbq7tyYbBx7VwcplljZjPABYdENJYSPOLjRjfuIGgvM8V90hisOm0sOjBujVpUKlWaIgEOynUMgNj836IvRKcW+Hp9QGFsHaGnRtzHm+HWvq+rwpQca/xmL/AJ/20rc4eb59KFw8rWmQfFuTq4HIX9NfeB3GsXFzAvIkeIAuEZw9urpCpDeF1t6xUKI8FyUgFjRRRXZAKYfCreKZphgiBJE6SWV9QAqlimvNTbkeR1BGt15Vz4PsBtaG5t5E3+m1ZNZTG2p8XNbp9U/NDTwXjbG5xuWwwJt50J/CJ25b+ev7XjVXKm9uu9rdd+zx7qeeL2cknPRuphoRUb/6K/SZvi83Lpsg6W3Ze3vvfvrBR2tqKFwWw4/Jr65/c42o7GqtlxVy4fNfwUHZO57NZp7xqeSAfHP4D5A7zr2CovintybC9Hg4gIY3i6QhCc1mZ1y37TlN25m9tNbuTCbOWPUasebHVjSR48H+nxf8Mv8AqS1GudutuT1HJcorl8fN/I36bS1aVYrW/Vvn/wCC3AooovXcNIVcuFf44/5h/txVTaYPCnZLZpcQRZcvRIT8olgWI7hlA8T3Vn1LSqeQHhtjaHRpYee1wO7tb/zrpG8Td5czDCxnRSGlI62Hmx+rme+3ZVo3+32+DqbEHESDyR1Rrr5Z7h1DrOvbSdiieVwqhneRrADVmZjb1kk1zqK/xMCbwWzcXg4YNpRjIvSlI2IDG+U+XlYEZT5ag9dj3GmRuxxzjayY2Poz/axAsniyasvqzeAq6Y3do4nZYwkwRZDAinJ5iSoq5SvcGUcuquZ54GRmRxlZGKsDzDKSCD4EEVOPDdni5gOPivBs6TBfC4xG80rqkckLAZjzYyZdGsoN7i97DS9VXhVsjNJJiCNEHRp3s2rW8FsP81UWKIswVQSzEAAcyTYAePIV0HuJu4II4oufRjO56mc6n9r3LUbPu4cOQLls/DdHGq9YGvidT7zRWzRWMQVr47CCRCp6+R7D1GtiigBDcUt1yD8JVbFbJMB3aLJ9Sk/RPbUDw730OzsUGYkwSWWZe7qkA9Jbk94uOsU+t5NlB1LWBBBV1OoZSLXPq0Pd4Vz1vhuu2DmsLmF7mNvrQ/OX3ix7a2UzU48EhnQ2ydh4eCSfExOQuJyyuMw6HQXMqjkMwNy16X2/fGVQGgwNnOqtORdB1ERA+f8ASOnYDzpYTbz4l8KmFMrfB0vaPkDc3sx5soPIHQVF1KGnw8yEeo5BBBIIIII0II1BFuVNHdDfxMQogxWUSEZQzWyS9Vm6gx7OR8dKVtFXzrU1gY6xw4wMr6xLGT8+RFv2WU2X3VufzLYX0B+tmpcbs8RZIAI57yxDQG/xijuJ88dx9tNfd3fFJVvBIsijmh85e4g+Un1Vjm7YdWBH/wAyuF9AfrZa9PBXC+gP1stXXDbejbzroe/l7R++1SEcwYXUg+Bv9VV99Z/cIW8m5mJwAz4LESJbXo5HM2Gf5rK2qX5ZhW/DxYgGEaSVGXFI/QthBrIZepU7UPPN9ZsDenUEWOoOlqpM+4sR2gs2XywujdWXln73A8kHvFCkpe2Bow7Fx+0BnxOIkhQ/kMO3RIo9FpAC8jdttL18HgphTqbk9ZMkhJ8TTGijCgACwAsBX0zW1Ogpd5Jcnj0AXH8yeF9H/wCSX76P5lcL6P8A8kv31ecRtqJflZj2Lr7+Xvqvbb3tEaFpHWGPtJ1PcDzJ7lFPvbH+JgVubhngYW/Bq5HMZ5GA8bmx8K0t6d8osEnRRBWmAAVB5kYtoWA5dyj3Cq5vJxNZ7x4QFF5GUizn6A+R4nXwqiMxJJJuTqSdSSeZNaYVSnvNjN7Dq2LxKiWVVaVxmllYKq35sxNtAOQ7gBT+3T4fbPw7piMP8a6plEnSdItyLFwASoYi/Llc2rnKsmHxDRnMjMjdqEqfatjVllbksJ4A6d2LsrFRYrEyTTrLFNlKIFZTEVuAoBJBBU6nQki9taSnGLCQptNzEwLOqvKo+RIdDfvZQrW7T31o7O4nbRh0XFO47JQsvvcFvfWlu7sOTH4kgliCc80h1OpJJv1uxvb1nqquFbrfFJgWLhju3mf4U40UlYh2tyZx4XsO8nsp77LwXRxgfKOrePZ6uVQ+7GxVRVIULHGAsa9Wml/V9etWSslk+OWRBRRRUACiiigDw1Td7t1o5Y2R1vE/K3NG6iD1EdR9XjYNvuwjBViLML2JGhB7O+1UfFb94ZS0b4sAglWUtJoQbEHTtFNJ9AE7vBu/Jg5THJqDqjjzXXtHYe0dXsJjKc2Ix2B2gpw5lSQkErYkOCB5yEjzh7xfQ60s95d1JcG/lDNGT5EgGh7j6Ld3svXRqt4tpcxkLVm2BuLJjIOljljBDFSjBrgjkCRe1xYjTrqs1v7G29PhWLQSFCRZhYFWHYytcH66q1kNRKr/AE8kpfnuvQnBxT8SNzZm6csmMOFf4qQBycwvbKpa+nMHTUdRvWnjMBNhMQYzmSZDoUJvyuGUjUgjWrzshMXO8GPaMtKCy6KsS9EBYaOwEitnfVbEd+gr7x+0I22jHidV+DiON48paQ3aRXNl1XIrhrka9VcSPad6ucWlJKG6j0mvnhlvdxwQWyuJuJisJMs69reS/wCkvP1g1ZsFxRwrkdIkkTdtg49q+V7qgeJ2yokkiniygTBs2S2Ulcp6QW01D+7vNYd+dx1wirLCxaJmykNqVJF1N+tWA8Qe29aqdfpr1U2uF2Zx6rmiEqmm/wAhk7P3zhkt0WMF/RMlj+jJrUwNrT20kuO2y/XakLJupP8ABFxQAaJgSbG7IAzLdhbldTqL267VpYTFzRDPG8qLfLmQsq3tfLcaXtratUI12Z7uecPD9fIrcWuh0K21ZjzdvUQPqtUBtvegw3Jw+Klt1hCy/pEn6qWWE4hY1Pyocf4iq3vADe+pvCcWpB+EgRu9GZD7GDfXUu4knyyI1drcUMQ11jRYPHy5P2gAP0aqWMxskrZ5XZ2PWxJPgL8h3CmWvEXAzC08bD85Gsq+6591ejZ2x8T5phUn0XMJ/RJA91WxkofgwArKKZ2J4UQMLxTSKOq4WRfaMv11C4vhXiV/ByRSDxZD7wR76uV8H1ApdF6msXuZjI/Ow8hHalpB+wTVi3Z2thsJhFGKhJd5ZrXiVmAURaHPYjzvrpysSWVuBUNjbIkxUqxRC5PM/JVetm7AP9udPjc3c9IYxGgOQau50aRuv/zqGlU2HiBs9b5Y2S/PLCi38cp1qe3f3shxRZYDJ5ABIKlAASQLa+NZbpTl0wgGaiACwFgOqvqtbZi2iS/PKDr3i/762ayiCiiigAooooA0dtR3hfuAb2EH6ga5q36w2THzj0mD/pqrH3k10/iY8yMvapHtBFc68U8NbFo/pwr7VZh9RWtGmeJ4ApyOQQQSCDcEaEEciCORpkbrb7riUOHxgVvIJMjAZGVRc9IOSkc8w069CKW1b+x+cv8Aw+I/02rZZBSQy2by8NWS8mEu6c+iJu4+gflju5+NUVlIJBBBBsQRYgjqIPI1Yd3N+J8JZfwkP9mx836B+T4ajuq7X2ftYejNbuScfukA/wA3qqvilDaW6Aph4h4vJlzJe1s+QZv+2/qre3U2fg3Uz4udWlLE5Gl6Mrr5zkEOzHnppbt6se2eGeIiuYSJ07vJkHip0PqJ8Kqc0LIxV1KsOasCpHqOtYp6Cmdbjp3wZ5uPN/kWKx533LjjcTDi8UYsOgdRG2QMjP0kgN7BiweJCL3djbS5GtTm3cLImz+ixLosatEDlYyuAGGVAxVb9nWQB12pd7L2vLh3LxNlYjKdFa4uDYhgesCtmfbr4mWM4uR2jVhdVAFh15VFgCeV+dYruzblOCi/u4b77yyvL82TViw/Nl53Y27EkcsAtLh7yGMBgZVSS94pA+W/O+YdZPjXvD/DqcNNg8TGVLOWs4sHV1RSVPIsrKDob6g1obV4gRdAcPhI8oZejF1EaKG8m9rnMdebadZvUu02Fw0ZlnmEsrAFgj2UsABliijIUDS1yO8nWuJfXJQlxVyi7JJrG8sx642Szncui+W+cFW3F2JG+LKYiPPG8c4jLA5ZGjZQxQ9ZAD8jcVEb17FGExUkSklRlZCeeVhcX7xqL91WvdnAYjFBJnEUcaMTE5zrIDmuTGEI0uOelyOvWore4wPi5BLNJ0i5ULqqsmijybCxFuR7712dNqJPXy8eVw4lFb4aez8vUqlHwcupUqLVKPu+zAtC6TgakIbOPFDr7KiyLV6KM4y5MowZsNi3jN43dD8xiv2SKmsJv7jY/wAsXHZIFf3kX99V+im4RfNCL3g+LEo/CwRt3oWQ+/MKj9994lxqYeRVZLdMhDEE3HQnQjmPKFVSt2b8Wi/O4j7OGqvuoxaaA0qY/CSDyMS/a0aD1Bz/ABClxTc4Q4X+jA+niD7B0a/uNR1G0AHFGlgB2AD2V9UUVzhBRRRQAUUUUAFIvjJgrdE3oyTR+o2YfYNPSlfxa2O80TrGhdxJFIFUXJ0ytb9I1ZU8TTAR9b+x+cv/AA+I/wBNq2P5IYz+6zfomtjB7u4mITPJBIiDDzgsy2AuhA95roylFrmMgKAbUGgamw1PYOdTAs+x+IeKgsGYTIOqS5b1OPK9t6teH4g4LEALiY8h/wARBKnqIBI9gqg4PdfFS+Zh5SO0qVHtawqawnDDFv5/RRj5zZj7EBHvrNONXngC3DdTZmKF4hHr/YyWP6NyB+jUZjeEqfkp3XukUN71y/VXmE4SoLGXEMT8xQvvYn6quGxd1BCPiziX+lJIy+y4T3VQ7OH2ZALTGcMcWnmdHIPmtlPscD66gsZu5iYfwkEqjtykj2rce+uhYtgzHqy/SI/drWx/JyQDzkJ/zD76a1MuoHOke8uJVOjWdwgGUKDaw5WuBcD11G10TtHdESfhcOkneVRz7fOqsbQ4aYRvybwn5rMvue4p12VQbcYYzzwhtt8xPxyFSCpII5EGxHhatrHbSMwGdVLjnIBZmHzraHxterzjOEn9liPVIn8Sn91QWM4bYxPNRJB8xxf2PlNX8dcnnqGSr0VuYzY08P4WGRO9kYD22tWmDV6afIQVuzfi0X53EfZw1aVTeE2HPiMNGYYmkyyzhsttLrh7cz3GoyeMZAhKefCfC2w2F7+kk9rSEfupSnczGj/8aX2D76enD7AmOKFCLGPDoCOsNZLj25qzaiScVhgXOiiisQgooooAKKKKACo7H7GErZixGgGgHUSevxqRooAhf5NL6bewVo7e3TR8NKrO2VkINsoNjzsbaVaK8P3UAK3AcNcKvm4Yyd753+s5fdVlwO6ZQWSKOIdwVfsCrcaKbm3zYEHHu16T+wfvP3VtRbAiHMFvEn91qkqKQGGLBIvmoo8AL+2s1FFABRRRQAV4Vr2igDVl2XE3NF8QLH3WrUl3djPmll9dx79ffUrRQBXpN23Hmup8QV+q9Qm0tyEkv0uFjfvCqT7Vs1Xw0Gmm0Am9ocMcIeqWE9zED2SA1ZNwtyVghkQSsw6XMDlAOqILczfzaveK/Bt4VDbr/l/zg+wtSc5SWGwMv8ml9NvYv3VubP2UsRJBJuANbdV+zxrdoNQAKKKKACiii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20900" name="Picture 4" descr="http://4.bp.blogspot.com/__HYkVD8fxnA/SsnYlTonL-I/AAAAAAAAAOI/fqhVZXl_L1E/s400/%CE%95%CE%9B%CE%9B%CE%97%CE%9D%CE%99%CE%9A%CE%97+%CE%91%CE%A3%CE%A4%CE%A5%CE%9D%CE%9F%CE%9C%CE%99%CE%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50690"/>
            <a:ext cx="464418" cy="502074"/>
          </a:xfrm>
          <a:prstGeom prst="rect">
            <a:avLst/>
          </a:prstGeom>
          <a:noFill/>
        </p:spPr>
      </p:pic>
      <p:pic>
        <p:nvPicPr>
          <p:cNvPr id="720902" name="Picture 6" descr="http://4.bp.blogspot.com/_21ZNWuDPcT0/TDtX1hVuYRI/AAAAAAAAG30/2wPdI6a7gpc/s1600/Pyrosbestikoswm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054746"/>
            <a:ext cx="515888" cy="564253"/>
          </a:xfrm>
          <a:prstGeom prst="rect">
            <a:avLst/>
          </a:prstGeom>
          <a:noFill/>
        </p:spPr>
      </p:pic>
      <p:pic>
        <p:nvPicPr>
          <p:cNvPr id="720904" name="Picture 8" descr="http://www.ekab.gr/images/ekab_logo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702818"/>
            <a:ext cx="491506" cy="491506"/>
          </a:xfrm>
          <a:prstGeom prst="rect">
            <a:avLst/>
          </a:prstGeom>
          <a:noFill/>
        </p:spPr>
      </p:pic>
      <p:pic>
        <p:nvPicPr>
          <p:cNvPr id="720908" name="Picture 12" descr="http://upload.wikimedia.org/wikipedia/el/thumb/b/bf/Rls.jpg/200px-Rl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278882"/>
            <a:ext cx="504056" cy="554462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4860032" y="4267196"/>
            <a:ext cx="282641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r>
              <a:rPr lang="en-US" b="1" dirty="0" smtClean="0">
                <a:solidFill>
                  <a:srgbClr val="3366CC"/>
                </a:solidFill>
              </a:rPr>
              <a:t>Meteorological Services</a:t>
            </a:r>
          </a:p>
        </p:txBody>
      </p:sp>
      <p:pic>
        <p:nvPicPr>
          <p:cNvPr id="720917" name="Picture 2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5874321"/>
            <a:ext cx="549444" cy="52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920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8842" y="4581128"/>
            <a:ext cx="44312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922" name="Picture 26" descr="http://msc-q.com/images/ISF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949" y="1945009"/>
            <a:ext cx="512465" cy="599959"/>
          </a:xfrm>
          <a:prstGeom prst="rect">
            <a:avLst/>
          </a:prstGeom>
          <a:noFill/>
        </p:spPr>
      </p:pic>
      <p:pic>
        <p:nvPicPr>
          <p:cNvPr id="720924" name="Picture 28" descr="http://doha.biz/wp-content/uploads/2010/03/71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9406" y="2478161"/>
            <a:ext cx="733020" cy="509042"/>
          </a:xfrm>
          <a:prstGeom prst="rect">
            <a:avLst/>
          </a:prstGeom>
          <a:noFill/>
        </p:spPr>
      </p:pic>
      <p:pic>
        <p:nvPicPr>
          <p:cNvPr id="720927" name="Picture 31" descr="cdd_logo_200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031031"/>
            <a:ext cx="511055" cy="49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928" name="Picture 3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404125"/>
            <a:ext cx="56696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929" name="Picture 3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586363"/>
            <a:ext cx="532339" cy="51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755576" y="4260806"/>
            <a:ext cx="4572000" cy="22313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r>
              <a:rPr lang="en-US" b="1" dirty="0" smtClean="0">
                <a:solidFill>
                  <a:srgbClr val="3366CC"/>
                </a:solidFill>
              </a:rPr>
              <a:t>Local Government</a:t>
            </a: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endParaRPr lang="en-US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r>
              <a:rPr lang="en-US" dirty="0" smtClean="0">
                <a:solidFill>
                  <a:srgbClr val="4D4D4D"/>
                </a:solidFill>
              </a:rPr>
              <a:t>Prefecture of </a:t>
            </a:r>
            <a:r>
              <a:rPr lang="en-US" dirty="0" err="1" smtClean="0">
                <a:solidFill>
                  <a:srgbClr val="4D4D4D"/>
                </a:solidFill>
              </a:rPr>
              <a:t>Messinia</a:t>
            </a:r>
            <a:endParaRPr lang="el-GR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endParaRPr lang="el-GR" sz="1600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r>
              <a:rPr lang="en-US" dirty="0" smtClean="0">
                <a:solidFill>
                  <a:srgbClr val="4D4D4D"/>
                </a:solidFill>
              </a:rPr>
              <a:t>Municipality of </a:t>
            </a:r>
            <a:r>
              <a:rPr lang="en-US" dirty="0" err="1" smtClean="0">
                <a:solidFill>
                  <a:srgbClr val="4D4D4D"/>
                </a:solidFill>
              </a:rPr>
              <a:t>Archanes</a:t>
            </a:r>
            <a:endParaRPr lang="en-US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endParaRPr lang="en-US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r>
              <a:rPr lang="en-US" dirty="0" smtClean="0">
                <a:solidFill>
                  <a:srgbClr val="4D4D4D"/>
                </a:solidFill>
              </a:rPr>
              <a:t>Municipality of </a:t>
            </a:r>
            <a:r>
              <a:rPr lang="en-US" dirty="0" err="1" smtClean="0">
                <a:solidFill>
                  <a:srgbClr val="4D4D4D"/>
                </a:solidFill>
              </a:rPr>
              <a:t>Sofades</a:t>
            </a:r>
            <a:endParaRPr lang="el-GR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endParaRPr lang="el-GR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endParaRPr lang="el-GR" sz="1400" dirty="0" smtClean="0">
              <a:solidFill>
                <a:srgbClr val="4D4D4D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60032" y="4529852"/>
            <a:ext cx="4104456" cy="178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endParaRPr lang="el-GR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r>
              <a:rPr lang="en-US" dirty="0" smtClean="0">
                <a:solidFill>
                  <a:srgbClr val="4D4D4D"/>
                </a:solidFill>
              </a:rPr>
              <a:t>National Meteorological Service</a:t>
            </a: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endParaRPr lang="en-US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r>
              <a:rPr lang="en-US" dirty="0" smtClean="0">
                <a:solidFill>
                  <a:srgbClr val="4D4D4D"/>
                </a:solidFill>
              </a:rPr>
              <a:t>Meteorological Service of </a:t>
            </a:r>
            <a:r>
              <a:rPr lang="en-US" dirty="0" err="1" smtClean="0">
                <a:solidFill>
                  <a:srgbClr val="4D4D4D"/>
                </a:solidFill>
              </a:rPr>
              <a:t>Indonisia</a:t>
            </a:r>
            <a:r>
              <a:rPr lang="el-GR" dirty="0" smtClean="0">
                <a:solidFill>
                  <a:srgbClr val="4D4D4D"/>
                </a:solidFill>
              </a:rPr>
              <a:t> (</a:t>
            </a:r>
            <a:r>
              <a:rPr lang="en-US" dirty="0" smtClean="0">
                <a:solidFill>
                  <a:srgbClr val="4D4D4D"/>
                </a:solidFill>
              </a:rPr>
              <a:t>Badan Meterologi </a:t>
            </a:r>
            <a:r>
              <a:rPr lang="en-US" dirty="0" err="1" smtClean="0">
                <a:solidFill>
                  <a:srgbClr val="4D4D4D"/>
                </a:solidFill>
              </a:rPr>
              <a:t>dan</a:t>
            </a:r>
            <a:r>
              <a:rPr lang="en-US" dirty="0" smtClean="0">
                <a:solidFill>
                  <a:srgbClr val="4D4D4D"/>
                </a:solidFill>
              </a:rPr>
              <a:t> Geofisika)</a:t>
            </a: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endParaRPr lang="en-US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r>
              <a:rPr lang="en-US" dirty="0" smtClean="0">
                <a:solidFill>
                  <a:srgbClr val="4D4D4D"/>
                </a:solidFill>
              </a:rPr>
              <a:t>Jordanian Natural Resources Authority</a:t>
            </a:r>
            <a:endParaRPr lang="el-GR" dirty="0" smtClean="0">
              <a:solidFill>
                <a:srgbClr val="4D4D4D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936890" y="1026836"/>
            <a:ext cx="271523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Aft>
                <a:spcPct val="10000"/>
              </a:spcAft>
              <a:buClr>
                <a:srgbClr val="C40237"/>
              </a:buClr>
            </a:pPr>
            <a:r>
              <a:rPr lang="en-US" b="1" dirty="0" smtClean="0">
                <a:solidFill>
                  <a:srgbClr val="3366CC"/>
                </a:solidFill>
              </a:rPr>
              <a:t>Public Safety Agencies</a:t>
            </a:r>
          </a:p>
        </p:txBody>
      </p:sp>
      <p:pic>
        <p:nvPicPr>
          <p:cNvPr id="41" name="Picture 40" descr="IMG_25052011_141052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5250378"/>
            <a:ext cx="413767" cy="535463"/>
          </a:xfrm>
          <a:prstGeom prst="rect">
            <a:avLst/>
          </a:prstGeom>
        </p:spPr>
      </p:pic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4211638" y="38100"/>
            <a:ext cx="4967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About </a:t>
            </a:r>
            <a:r>
              <a:rPr lang="en-US" b="1" dirty="0" err="1" smtClean="0">
                <a:solidFill>
                  <a:schemeClr val="bg1"/>
                </a:solidFill>
              </a:rPr>
              <a:t>Satways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044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599045" name="Line 5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9048" name="Rectangle 8"/>
          <p:cNvSpPr>
            <a:spLocks noChangeArrowheads="1"/>
          </p:cNvSpPr>
          <p:nvPr/>
        </p:nvSpPr>
        <p:spPr bwMode="auto">
          <a:xfrm>
            <a:off x="908664" y="5703639"/>
            <a:ext cx="7372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18FC1"/>
                </a:solidFill>
                <a:latin typeface="Myriad Pro" pitchFamily="34" charset="0"/>
              </a:rPr>
              <a:t>Satellite imagery for </a:t>
            </a:r>
            <a:r>
              <a:rPr lang="en-US" sz="2400" b="1" dirty="0" err="1" smtClean="0">
                <a:solidFill>
                  <a:srgbClr val="818FC1"/>
                </a:solidFill>
                <a:latin typeface="Myriad Pro" pitchFamily="34" charset="0"/>
              </a:rPr>
              <a:t>Messinia</a:t>
            </a:r>
            <a:r>
              <a:rPr lang="en-US" sz="2400" b="1" dirty="0" smtClean="0">
                <a:solidFill>
                  <a:srgbClr val="818FC1"/>
                </a:solidFill>
                <a:latin typeface="Myriad Pro" pitchFamily="34" charset="0"/>
              </a:rPr>
              <a:t> Prefecture</a:t>
            </a:r>
            <a:r>
              <a:rPr lang="el-GR" sz="2400" b="1" dirty="0" smtClean="0">
                <a:solidFill>
                  <a:srgbClr val="818FC1"/>
                </a:solidFill>
                <a:latin typeface="Myriad Pro" pitchFamily="34" charset="0"/>
              </a:rPr>
              <a:t> (</a:t>
            </a:r>
            <a:r>
              <a:rPr lang="en-US" sz="2400" b="1" dirty="0">
                <a:solidFill>
                  <a:srgbClr val="818FC1"/>
                </a:solidFill>
                <a:latin typeface="Myriad Pro" pitchFamily="34" charset="0"/>
              </a:rPr>
              <a:t>Spot </a:t>
            </a:r>
            <a:r>
              <a:rPr lang="en-US" sz="2400" b="1" u="sng" dirty="0">
                <a:solidFill>
                  <a:srgbClr val="818FC1"/>
                </a:solidFill>
                <a:latin typeface="Myriad Pro" pitchFamily="34" charset="0"/>
              </a:rPr>
              <a:t>2</a:t>
            </a:r>
            <a:r>
              <a:rPr lang="el-GR" sz="2400" b="1" u="sng" dirty="0">
                <a:solidFill>
                  <a:srgbClr val="818FC1"/>
                </a:solidFill>
                <a:latin typeface="Myriad Pro" pitchFamily="34" charset="0"/>
              </a:rPr>
              <a:t>.</a:t>
            </a:r>
            <a:r>
              <a:rPr lang="en-US" sz="2400" b="1" u="sng" dirty="0" smtClean="0">
                <a:solidFill>
                  <a:srgbClr val="818FC1"/>
                </a:solidFill>
                <a:latin typeface="Myriad Pro" pitchFamily="34" charset="0"/>
              </a:rPr>
              <a:t>5</a:t>
            </a:r>
            <a:r>
              <a:rPr lang="en-US" sz="2400" b="1" u="sng" dirty="0">
                <a:solidFill>
                  <a:srgbClr val="818FC1"/>
                </a:solidFill>
                <a:latin typeface="Myriad Pro" pitchFamily="34" charset="0"/>
              </a:rPr>
              <a:t>m</a:t>
            </a:r>
            <a:r>
              <a:rPr lang="en-US" sz="2400" b="1" dirty="0" smtClean="0">
                <a:solidFill>
                  <a:srgbClr val="818FC1"/>
                </a:solidFill>
                <a:latin typeface="Myriad Pro" pitchFamily="34" charset="0"/>
              </a:rPr>
              <a:t>)</a:t>
            </a:r>
            <a:endParaRPr lang="el-GR" sz="24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pic>
        <p:nvPicPr>
          <p:cNvPr id="599066" name="Picture 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430213"/>
            <a:ext cx="6227762" cy="5211762"/>
          </a:xfrm>
          <a:prstGeom prst="rect">
            <a:avLst/>
          </a:prstGeom>
          <a:noFill/>
        </p:spPr>
      </p:pic>
      <p:pic>
        <p:nvPicPr>
          <p:cNvPr id="24" name="Picture 78" descr="fsc_primecen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671638"/>
            <a:ext cx="666750" cy="1397000"/>
          </a:xfrm>
          <a:prstGeom prst="rect">
            <a:avLst/>
          </a:prstGeom>
          <a:noFill/>
        </p:spPr>
      </p:pic>
      <p:grpSp>
        <p:nvGrpSpPr>
          <p:cNvPr id="25" name="Group 79"/>
          <p:cNvGrpSpPr>
            <a:grpSpLocks/>
          </p:cNvGrpSpPr>
          <p:nvPr/>
        </p:nvGrpSpPr>
        <p:grpSpPr bwMode="auto">
          <a:xfrm>
            <a:off x="558800" y="1628775"/>
            <a:ext cx="647700" cy="288925"/>
            <a:chOff x="884" y="527"/>
            <a:chExt cx="771" cy="182"/>
          </a:xfrm>
        </p:grpSpPr>
        <p:sp>
          <p:nvSpPr>
            <p:cNvPr id="26" name="Line 80"/>
            <p:cNvSpPr>
              <a:spLocks noChangeShapeType="1"/>
            </p:cNvSpPr>
            <p:nvPr/>
          </p:nvSpPr>
          <p:spPr bwMode="auto">
            <a:xfrm flipV="1">
              <a:off x="884" y="527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81"/>
            <p:cNvSpPr>
              <a:spLocks noChangeShapeType="1"/>
            </p:cNvSpPr>
            <p:nvPr/>
          </p:nvSpPr>
          <p:spPr bwMode="auto">
            <a:xfrm>
              <a:off x="1156" y="52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82"/>
          <p:cNvSpPr txBox="1">
            <a:spLocks noChangeArrowheads="1"/>
          </p:cNvSpPr>
          <p:nvPr/>
        </p:nvSpPr>
        <p:spPr bwMode="auto">
          <a:xfrm>
            <a:off x="682650" y="1351801"/>
            <a:ext cx="2089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Data Center</a:t>
            </a:r>
            <a:endParaRPr lang="el-GR" sz="1200" b="1" i="1" dirty="0"/>
          </a:p>
        </p:txBody>
      </p:sp>
      <p:sp>
        <p:nvSpPr>
          <p:cNvPr id="29" name="Line 83"/>
          <p:cNvSpPr>
            <a:spLocks noChangeShapeType="1"/>
          </p:cNvSpPr>
          <p:nvPr/>
        </p:nvSpPr>
        <p:spPr bwMode="auto">
          <a:xfrm>
            <a:off x="828675" y="2349500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84"/>
          <p:cNvSpPr>
            <a:spLocks noChangeShapeType="1"/>
          </p:cNvSpPr>
          <p:nvPr/>
        </p:nvSpPr>
        <p:spPr bwMode="auto">
          <a:xfrm>
            <a:off x="828675" y="2708275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85"/>
          <p:cNvSpPr>
            <a:spLocks noChangeShapeType="1"/>
          </p:cNvSpPr>
          <p:nvPr/>
        </p:nvSpPr>
        <p:spPr bwMode="auto">
          <a:xfrm>
            <a:off x="828675" y="2959100"/>
            <a:ext cx="503238" cy="215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86"/>
          <p:cNvSpPr txBox="1">
            <a:spLocks noChangeArrowheads="1"/>
          </p:cNvSpPr>
          <p:nvPr/>
        </p:nvSpPr>
        <p:spPr bwMode="auto">
          <a:xfrm>
            <a:off x="1647825" y="3087688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Vector Data</a:t>
            </a:r>
            <a:endParaRPr lang="el-GR" sz="1200" b="1" i="1" dirty="0"/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1647825" y="21463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Raster Data</a:t>
            </a:r>
            <a:endParaRPr lang="el-GR" sz="1200" b="1" i="1" dirty="0"/>
          </a:p>
        </p:txBody>
      </p:sp>
      <p:sp>
        <p:nvSpPr>
          <p:cNvPr id="34" name="Text Box 88"/>
          <p:cNvSpPr txBox="1">
            <a:spLocks noChangeArrowheads="1"/>
          </p:cNvSpPr>
          <p:nvPr/>
        </p:nvSpPr>
        <p:spPr bwMode="auto">
          <a:xfrm>
            <a:off x="1647825" y="25654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>
                <a:solidFill>
                  <a:srgbClr val="C40237"/>
                </a:solidFill>
              </a:rPr>
              <a:t>Elevation Data</a:t>
            </a:r>
            <a:endParaRPr lang="el-GR" sz="1200" b="1" i="1" dirty="0">
              <a:solidFill>
                <a:srgbClr val="C40237"/>
              </a:solidFill>
            </a:endParaRPr>
          </a:p>
        </p:txBody>
      </p:sp>
      <p:sp>
        <p:nvSpPr>
          <p:cNvPr id="35" name="Text Box 89"/>
          <p:cNvSpPr txBox="1">
            <a:spLocks noChangeArrowheads="1"/>
          </p:cNvSpPr>
          <p:nvPr/>
        </p:nvSpPr>
        <p:spPr bwMode="auto">
          <a:xfrm>
            <a:off x="1647825" y="3586163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1" i="1" dirty="0"/>
              <a:t>Live</a:t>
            </a:r>
            <a:r>
              <a:rPr lang="el-GR" sz="1200" b="1" i="1" dirty="0"/>
              <a:t> </a:t>
            </a:r>
            <a:r>
              <a:rPr lang="en-US" sz="1200" b="1" i="1" dirty="0" smtClean="0"/>
              <a:t>Data</a:t>
            </a:r>
            <a:endParaRPr lang="el-GR" sz="1200" b="1" i="1" dirty="0"/>
          </a:p>
        </p:txBody>
      </p:sp>
      <p:pic>
        <p:nvPicPr>
          <p:cNvPr id="36" name="Picture 9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604837" cy="385763"/>
          </a:xfrm>
          <a:prstGeom prst="rect">
            <a:avLst/>
          </a:prstGeom>
          <a:noFill/>
        </p:spPr>
      </p:pic>
      <p:pic>
        <p:nvPicPr>
          <p:cNvPr id="37" name="Picture 9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604837" cy="385763"/>
          </a:xfrm>
          <a:prstGeom prst="rect">
            <a:avLst/>
          </a:prstGeom>
          <a:noFill/>
        </p:spPr>
      </p:pic>
      <p:pic>
        <p:nvPicPr>
          <p:cNvPr id="38" name="Picture 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070225"/>
            <a:ext cx="604837" cy="385763"/>
          </a:xfrm>
          <a:prstGeom prst="rect">
            <a:avLst/>
          </a:prstGeom>
          <a:noFill/>
        </p:spPr>
      </p:pic>
      <p:pic>
        <p:nvPicPr>
          <p:cNvPr id="39" name="Picture 9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3548063"/>
            <a:ext cx="604838" cy="385762"/>
          </a:xfrm>
          <a:prstGeom prst="rect">
            <a:avLst/>
          </a:prstGeom>
          <a:noFill/>
        </p:spPr>
      </p:pic>
      <p:sp>
        <p:nvSpPr>
          <p:cNvPr id="40" name="Line 94"/>
          <p:cNvSpPr>
            <a:spLocks noChangeShapeType="1"/>
          </p:cNvSpPr>
          <p:nvPr/>
        </p:nvSpPr>
        <p:spPr bwMode="auto">
          <a:xfrm>
            <a:off x="827088" y="3068638"/>
            <a:ext cx="504825" cy="5762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2843213" y="3810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Geographic data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40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603141" name="Line 5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3143" name="Rectangle 7"/>
          <p:cNvSpPr>
            <a:spLocks noChangeArrowheads="1"/>
          </p:cNvSpPr>
          <p:nvPr/>
        </p:nvSpPr>
        <p:spPr bwMode="auto">
          <a:xfrm>
            <a:off x="1222486" y="5775647"/>
            <a:ext cx="7093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18FC1"/>
                </a:solidFill>
                <a:latin typeface="Myriad Pro" pitchFamily="34" charset="0"/>
              </a:rPr>
              <a:t>High resolution Satellite photos </a:t>
            </a:r>
            <a:r>
              <a:rPr lang="el-GR" sz="2400" b="1" dirty="0" smtClean="0">
                <a:solidFill>
                  <a:srgbClr val="818FC1"/>
                </a:solidFill>
                <a:latin typeface="Myriad Pro" pitchFamily="34" charset="0"/>
              </a:rPr>
              <a:t>(</a:t>
            </a:r>
            <a:r>
              <a:rPr lang="en-US" sz="2400" b="1" dirty="0" err="1">
                <a:solidFill>
                  <a:srgbClr val="818FC1"/>
                </a:solidFill>
                <a:latin typeface="Myriad Pro" pitchFamily="34" charset="0"/>
              </a:rPr>
              <a:t>QuickBird</a:t>
            </a:r>
            <a:r>
              <a:rPr lang="en-US" sz="2400" b="1" dirty="0">
                <a:solidFill>
                  <a:srgbClr val="818FC1"/>
                </a:solidFill>
                <a:latin typeface="Myriad Pro" pitchFamily="34" charset="0"/>
              </a:rPr>
              <a:t> </a:t>
            </a:r>
            <a:r>
              <a:rPr lang="en-GB" sz="2400" b="1" u="sng" dirty="0">
                <a:solidFill>
                  <a:srgbClr val="818FC1"/>
                </a:solidFill>
                <a:latin typeface="Myriad Pro" pitchFamily="34" charset="0"/>
              </a:rPr>
              <a:t>60c</a:t>
            </a:r>
            <a:r>
              <a:rPr lang="en-US" sz="2400" b="1" u="sng" dirty="0" smtClean="0">
                <a:solidFill>
                  <a:srgbClr val="818FC1"/>
                </a:solidFill>
                <a:latin typeface="Myriad Pro" pitchFamily="34" charset="0"/>
              </a:rPr>
              <a:t>m</a:t>
            </a:r>
            <a:r>
              <a:rPr lang="en-US" sz="2400" b="1" dirty="0" smtClean="0">
                <a:solidFill>
                  <a:srgbClr val="818FC1"/>
                </a:solidFill>
                <a:latin typeface="Myriad Pro" pitchFamily="34" charset="0"/>
              </a:rPr>
              <a:t>)</a:t>
            </a:r>
            <a:endParaRPr lang="el-GR" sz="24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pic>
        <p:nvPicPr>
          <p:cNvPr id="603163" name="Picture 27"/>
          <p:cNvPicPr>
            <a:picLocks noChangeAspect="1" noChangeArrowheads="1"/>
          </p:cNvPicPr>
          <p:nvPr/>
        </p:nvPicPr>
        <p:blipFill>
          <a:blip r:embed="rId3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725" y="438150"/>
            <a:ext cx="6264275" cy="5205413"/>
          </a:xfrm>
          <a:prstGeom prst="rect">
            <a:avLst/>
          </a:prstGeom>
          <a:noFill/>
        </p:spPr>
      </p:pic>
      <p:pic>
        <p:nvPicPr>
          <p:cNvPr id="24" name="Picture 78" descr="fsc_primecen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671638"/>
            <a:ext cx="666750" cy="1397000"/>
          </a:xfrm>
          <a:prstGeom prst="rect">
            <a:avLst/>
          </a:prstGeom>
          <a:noFill/>
        </p:spPr>
      </p:pic>
      <p:grpSp>
        <p:nvGrpSpPr>
          <p:cNvPr id="25" name="Group 79"/>
          <p:cNvGrpSpPr>
            <a:grpSpLocks/>
          </p:cNvGrpSpPr>
          <p:nvPr/>
        </p:nvGrpSpPr>
        <p:grpSpPr bwMode="auto">
          <a:xfrm>
            <a:off x="558800" y="1628775"/>
            <a:ext cx="647700" cy="288925"/>
            <a:chOff x="884" y="527"/>
            <a:chExt cx="771" cy="182"/>
          </a:xfrm>
        </p:grpSpPr>
        <p:sp>
          <p:nvSpPr>
            <p:cNvPr id="26" name="Line 80"/>
            <p:cNvSpPr>
              <a:spLocks noChangeShapeType="1"/>
            </p:cNvSpPr>
            <p:nvPr/>
          </p:nvSpPr>
          <p:spPr bwMode="auto">
            <a:xfrm flipV="1">
              <a:off x="884" y="527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81"/>
            <p:cNvSpPr>
              <a:spLocks noChangeShapeType="1"/>
            </p:cNvSpPr>
            <p:nvPr/>
          </p:nvSpPr>
          <p:spPr bwMode="auto">
            <a:xfrm>
              <a:off x="1156" y="52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82"/>
          <p:cNvSpPr txBox="1">
            <a:spLocks noChangeArrowheads="1"/>
          </p:cNvSpPr>
          <p:nvPr/>
        </p:nvSpPr>
        <p:spPr bwMode="auto">
          <a:xfrm>
            <a:off x="682650" y="1351801"/>
            <a:ext cx="2089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Data Center</a:t>
            </a:r>
            <a:endParaRPr lang="el-GR" sz="1200" b="1" i="1" dirty="0"/>
          </a:p>
        </p:txBody>
      </p:sp>
      <p:sp>
        <p:nvSpPr>
          <p:cNvPr id="29" name="Line 83"/>
          <p:cNvSpPr>
            <a:spLocks noChangeShapeType="1"/>
          </p:cNvSpPr>
          <p:nvPr/>
        </p:nvSpPr>
        <p:spPr bwMode="auto">
          <a:xfrm>
            <a:off x="828675" y="2349500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84"/>
          <p:cNvSpPr>
            <a:spLocks noChangeShapeType="1"/>
          </p:cNvSpPr>
          <p:nvPr/>
        </p:nvSpPr>
        <p:spPr bwMode="auto">
          <a:xfrm>
            <a:off x="828675" y="2708275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85"/>
          <p:cNvSpPr>
            <a:spLocks noChangeShapeType="1"/>
          </p:cNvSpPr>
          <p:nvPr/>
        </p:nvSpPr>
        <p:spPr bwMode="auto">
          <a:xfrm>
            <a:off x="828675" y="2959100"/>
            <a:ext cx="503238" cy="215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86"/>
          <p:cNvSpPr txBox="1">
            <a:spLocks noChangeArrowheads="1"/>
          </p:cNvSpPr>
          <p:nvPr/>
        </p:nvSpPr>
        <p:spPr bwMode="auto">
          <a:xfrm>
            <a:off x="1647825" y="3087688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Vector Data</a:t>
            </a:r>
            <a:endParaRPr lang="el-GR" sz="1200" b="1" i="1" dirty="0"/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1647825" y="21463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Raster Data</a:t>
            </a:r>
            <a:endParaRPr lang="el-GR" sz="1200" b="1" i="1" dirty="0"/>
          </a:p>
        </p:txBody>
      </p:sp>
      <p:sp>
        <p:nvSpPr>
          <p:cNvPr id="34" name="Text Box 88"/>
          <p:cNvSpPr txBox="1">
            <a:spLocks noChangeArrowheads="1"/>
          </p:cNvSpPr>
          <p:nvPr/>
        </p:nvSpPr>
        <p:spPr bwMode="auto">
          <a:xfrm>
            <a:off x="1647825" y="25654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>
                <a:solidFill>
                  <a:srgbClr val="C40237"/>
                </a:solidFill>
              </a:rPr>
              <a:t>Elevation Data</a:t>
            </a:r>
            <a:endParaRPr lang="el-GR" sz="1200" b="1" i="1" dirty="0">
              <a:solidFill>
                <a:srgbClr val="C40237"/>
              </a:solidFill>
            </a:endParaRPr>
          </a:p>
        </p:txBody>
      </p:sp>
      <p:sp>
        <p:nvSpPr>
          <p:cNvPr id="35" name="Text Box 89"/>
          <p:cNvSpPr txBox="1">
            <a:spLocks noChangeArrowheads="1"/>
          </p:cNvSpPr>
          <p:nvPr/>
        </p:nvSpPr>
        <p:spPr bwMode="auto">
          <a:xfrm>
            <a:off x="1647825" y="3586163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1" i="1" dirty="0"/>
              <a:t>Live</a:t>
            </a:r>
            <a:r>
              <a:rPr lang="el-GR" sz="1200" b="1" i="1" dirty="0"/>
              <a:t> </a:t>
            </a:r>
            <a:r>
              <a:rPr lang="en-US" sz="1200" b="1" i="1" dirty="0" smtClean="0"/>
              <a:t>Data</a:t>
            </a:r>
            <a:endParaRPr lang="el-GR" sz="1200" b="1" i="1" dirty="0"/>
          </a:p>
        </p:txBody>
      </p:sp>
      <p:pic>
        <p:nvPicPr>
          <p:cNvPr id="36" name="Picture 9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604837" cy="385763"/>
          </a:xfrm>
          <a:prstGeom prst="rect">
            <a:avLst/>
          </a:prstGeom>
          <a:noFill/>
        </p:spPr>
      </p:pic>
      <p:pic>
        <p:nvPicPr>
          <p:cNvPr id="37" name="Picture 9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604837" cy="385763"/>
          </a:xfrm>
          <a:prstGeom prst="rect">
            <a:avLst/>
          </a:prstGeom>
          <a:noFill/>
        </p:spPr>
      </p:pic>
      <p:pic>
        <p:nvPicPr>
          <p:cNvPr id="38" name="Picture 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070225"/>
            <a:ext cx="604837" cy="385763"/>
          </a:xfrm>
          <a:prstGeom prst="rect">
            <a:avLst/>
          </a:prstGeom>
          <a:noFill/>
        </p:spPr>
      </p:pic>
      <p:pic>
        <p:nvPicPr>
          <p:cNvPr id="39" name="Picture 9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3548063"/>
            <a:ext cx="604838" cy="385762"/>
          </a:xfrm>
          <a:prstGeom prst="rect">
            <a:avLst/>
          </a:prstGeom>
          <a:noFill/>
        </p:spPr>
      </p:pic>
      <p:sp>
        <p:nvSpPr>
          <p:cNvPr id="40" name="Line 94"/>
          <p:cNvSpPr>
            <a:spLocks noChangeShapeType="1"/>
          </p:cNvSpPr>
          <p:nvPr/>
        </p:nvSpPr>
        <p:spPr bwMode="auto">
          <a:xfrm>
            <a:off x="827088" y="3068638"/>
            <a:ext cx="504825" cy="5762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2843213" y="3810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Geographic data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695" name="Picture 23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540696" name="Line 24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0697" name="Text Box 25"/>
          <p:cNvSpPr txBox="1">
            <a:spLocks noChangeArrowheads="1"/>
          </p:cNvSpPr>
          <p:nvPr/>
        </p:nvSpPr>
        <p:spPr bwMode="auto">
          <a:xfrm>
            <a:off x="2843213" y="3810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Geographic data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540732" name="Rectangle 60"/>
          <p:cNvSpPr>
            <a:spLocks noChangeArrowheads="1"/>
          </p:cNvSpPr>
          <p:nvPr/>
        </p:nvSpPr>
        <p:spPr bwMode="auto">
          <a:xfrm>
            <a:off x="2810354" y="5703639"/>
            <a:ext cx="5290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818FC1"/>
                </a:solidFill>
                <a:latin typeface="Myriad Pro" pitchFamily="34" charset="0"/>
              </a:rPr>
              <a:t>Production of a high resolution DEM</a:t>
            </a:r>
            <a:endParaRPr lang="el-GR" sz="24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pic>
        <p:nvPicPr>
          <p:cNvPr id="540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20688"/>
            <a:ext cx="6227762" cy="5168900"/>
          </a:xfrm>
          <a:prstGeom prst="rect">
            <a:avLst/>
          </a:prstGeom>
          <a:noFill/>
        </p:spPr>
      </p:pic>
      <p:pic>
        <p:nvPicPr>
          <p:cNvPr id="540750" name="Picture 78" descr="fsc_primecen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671638"/>
            <a:ext cx="666750" cy="1397000"/>
          </a:xfrm>
          <a:prstGeom prst="rect">
            <a:avLst/>
          </a:prstGeom>
          <a:noFill/>
        </p:spPr>
      </p:pic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558800" y="1628775"/>
            <a:ext cx="647700" cy="288925"/>
            <a:chOff x="884" y="527"/>
            <a:chExt cx="771" cy="182"/>
          </a:xfrm>
        </p:grpSpPr>
        <p:sp>
          <p:nvSpPr>
            <p:cNvPr id="540752" name="Line 80"/>
            <p:cNvSpPr>
              <a:spLocks noChangeShapeType="1"/>
            </p:cNvSpPr>
            <p:nvPr/>
          </p:nvSpPr>
          <p:spPr bwMode="auto">
            <a:xfrm flipV="1">
              <a:off x="884" y="527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753" name="Line 81"/>
            <p:cNvSpPr>
              <a:spLocks noChangeShapeType="1"/>
            </p:cNvSpPr>
            <p:nvPr/>
          </p:nvSpPr>
          <p:spPr bwMode="auto">
            <a:xfrm>
              <a:off x="1156" y="52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0754" name="Text Box 82"/>
          <p:cNvSpPr txBox="1">
            <a:spLocks noChangeArrowheads="1"/>
          </p:cNvSpPr>
          <p:nvPr/>
        </p:nvSpPr>
        <p:spPr bwMode="auto">
          <a:xfrm>
            <a:off x="682650" y="1351801"/>
            <a:ext cx="2089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Data Center</a:t>
            </a:r>
            <a:endParaRPr lang="el-GR" sz="1200" b="1" i="1" dirty="0"/>
          </a:p>
        </p:txBody>
      </p:sp>
      <p:sp>
        <p:nvSpPr>
          <p:cNvPr id="540755" name="Line 83"/>
          <p:cNvSpPr>
            <a:spLocks noChangeShapeType="1"/>
          </p:cNvSpPr>
          <p:nvPr/>
        </p:nvSpPr>
        <p:spPr bwMode="auto">
          <a:xfrm>
            <a:off x="828675" y="2349500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0756" name="Line 84"/>
          <p:cNvSpPr>
            <a:spLocks noChangeShapeType="1"/>
          </p:cNvSpPr>
          <p:nvPr/>
        </p:nvSpPr>
        <p:spPr bwMode="auto">
          <a:xfrm>
            <a:off x="828675" y="2708275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0757" name="Line 85"/>
          <p:cNvSpPr>
            <a:spLocks noChangeShapeType="1"/>
          </p:cNvSpPr>
          <p:nvPr/>
        </p:nvSpPr>
        <p:spPr bwMode="auto">
          <a:xfrm>
            <a:off x="828675" y="2959100"/>
            <a:ext cx="503238" cy="215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0758" name="Text Box 86"/>
          <p:cNvSpPr txBox="1">
            <a:spLocks noChangeArrowheads="1"/>
          </p:cNvSpPr>
          <p:nvPr/>
        </p:nvSpPr>
        <p:spPr bwMode="auto">
          <a:xfrm>
            <a:off x="1647825" y="3087688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Vector Data</a:t>
            </a:r>
            <a:endParaRPr lang="el-GR" sz="1200" b="1" i="1" dirty="0"/>
          </a:p>
        </p:txBody>
      </p:sp>
      <p:sp>
        <p:nvSpPr>
          <p:cNvPr id="540759" name="Text Box 87"/>
          <p:cNvSpPr txBox="1">
            <a:spLocks noChangeArrowheads="1"/>
          </p:cNvSpPr>
          <p:nvPr/>
        </p:nvSpPr>
        <p:spPr bwMode="auto">
          <a:xfrm>
            <a:off x="1647825" y="21463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Raster Data</a:t>
            </a:r>
            <a:endParaRPr lang="el-GR" sz="1200" b="1" i="1" dirty="0"/>
          </a:p>
        </p:txBody>
      </p:sp>
      <p:sp>
        <p:nvSpPr>
          <p:cNvPr id="540760" name="Text Box 88"/>
          <p:cNvSpPr txBox="1">
            <a:spLocks noChangeArrowheads="1"/>
          </p:cNvSpPr>
          <p:nvPr/>
        </p:nvSpPr>
        <p:spPr bwMode="auto">
          <a:xfrm>
            <a:off x="1647825" y="25654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>
                <a:solidFill>
                  <a:srgbClr val="C40237"/>
                </a:solidFill>
              </a:rPr>
              <a:t>Elevation Data</a:t>
            </a:r>
            <a:endParaRPr lang="el-GR" sz="1200" b="1" i="1" dirty="0">
              <a:solidFill>
                <a:srgbClr val="C40237"/>
              </a:solidFill>
            </a:endParaRPr>
          </a:p>
        </p:txBody>
      </p:sp>
      <p:sp>
        <p:nvSpPr>
          <p:cNvPr id="540761" name="Text Box 89"/>
          <p:cNvSpPr txBox="1">
            <a:spLocks noChangeArrowheads="1"/>
          </p:cNvSpPr>
          <p:nvPr/>
        </p:nvSpPr>
        <p:spPr bwMode="auto">
          <a:xfrm>
            <a:off x="1647825" y="3586163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1" i="1" dirty="0"/>
              <a:t>Live</a:t>
            </a:r>
            <a:r>
              <a:rPr lang="el-GR" sz="1200" b="1" i="1" dirty="0"/>
              <a:t> </a:t>
            </a:r>
            <a:r>
              <a:rPr lang="en-US" sz="1200" b="1" i="1" dirty="0" smtClean="0"/>
              <a:t>Data</a:t>
            </a:r>
            <a:endParaRPr lang="el-GR" sz="1200" b="1" i="1" dirty="0"/>
          </a:p>
        </p:txBody>
      </p:sp>
      <p:pic>
        <p:nvPicPr>
          <p:cNvPr id="540762" name="Picture 9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604837" cy="385763"/>
          </a:xfrm>
          <a:prstGeom prst="rect">
            <a:avLst/>
          </a:prstGeom>
          <a:noFill/>
        </p:spPr>
      </p:pic>
      <p:pic>
        <p:nvPicPr>
          <p:cNvPr id="540763" name="Picture 9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604837" cy="385763"/>
          </a:xfrm>
          <a:prstGeom prst="rect">
            <a:avLst/>
          </a:prstGeom>
          <a:noFill/>
        </p:spPr>
      </p:pic>
      <p:pic>
        <p:nvPicPr>
          <p:cNvPr id="540764" name="Picture 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070225"/>
            <a:ext cx="604837" cy="385763"/>
          </a:xfrm>
          <a:prstGeom prst="rect">
            <a:avLst/>
          </a:prstGeom>
          <a:noFill/>
        </p:spPr>
      </p:pic>
      <p:pic>
        <p:nvPicPr>
          <p:cNvPr id="540765" name="Picture 9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3548063"/>
            <a:ext cx="604838" cy="385762"/>
          </a:xfrm>
          <a:prstGeom prst="rect">
            <a:avLst/>
          </a:prstGeom>
          <a:noFill/>
        </p:spPr>
      </p:pic>
      <p:sp>
        <p:nvSpPr>
          <p:cNvPr id="540766" name="Line 94"/>
          <p:cNvSpPr>
            <a:spLocks noChangeShapeType="1"/>
          </p:cNvSpPr>
          <p:nvPr/>
        </p:nvSpPr>
        <p:spPr bwMode="auto">
          <a:xfrm>
            <a:off x="827088" y="3068638"/>
            <a:ext cx="504825" cy="5762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7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719" name="Picture 23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541720" name="Line 24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1759" name="Rectangle 63"/>
          <p:cNvSpPr>
            <a:spLocks noChangeArrowheads="1"/>
          </p:cNvSpPr>
          <p:nvPr/>
        </p:nvSpPr>
        <p:spPr bwMode="auto">
          <a:xfrm>
            <a:off x="1979613" y="5734050"/>
            <a:ext cx="64874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818FC1"/>
                </a:solidFill>
                <a:latin typeface="Myriad Pro" pitchFamily="34" charset="0"/>
              </a:rPr>
              <a:t>Combination to produce the 3D Terrain</a:t>
            </a:r>
            <a:endParaRPr lang="el-GR" sz="28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pic>
        <p:nvPicPr>
          <p:cNvPr id="541794" name="Picture 9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25" y="409575"/>
            <a:ext cx="6302375" cy="5324475"/>
          </a:xfrm>
          <a:prstGeom prst="rect">
            <a:avLst/>
          </a:prstGeom>
          <a:noFill/>
        </p:spPr>
      </p:pic>
      <p:pic>
        <p:nvPicPr>
          <p:cNvPr id="24" name="Picture 78" descr="fsc_primecen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671638"/>
            <a:ext cx="666750" cy="1397000"/>
          </a:xfrm>
          <a:prstGeom prst="rect">
            <a:avLst/>
          </a:prstGeom>
          <a:noFill/>
        </p:spPr>
      </p:pic>
      <p:grpSp>
        <p:nvGrpSpPr>
          <p:cNvPr id="25" name="Group 79"/>
          <p:cNvGrpSpPr>
            <a:grpSpLocks/>
          </p:cNvGrpSpPr>
          <p:nvPr/>
        </p:nvGrpSpPr>
        <p:grpSpPr bwMode="auto">
          <a:xfrm>
            <a:off x="558800" y="1628775"/>
            <a:ext cx="647700" cy="288925"/>
            <a:chOff x="884" y="527"/>
            <a:chExt cx="771" cy="182"/>
          </a:xfrm>
        </p:grpSpPr>
        <p:sp>
          <p:nvSpPr>
            <p:cNvPr id="26" name="Line 80"/>
            <p:cNvSpPr>
              <a:spLocks noChangeShapeType="1"/>
            </p:cNvSpPr>
            <p:nvPr/>
          </p:nvSpPr>
          <p:spPr bwMode="auto">
            <a:xfrm flipV="1">
              <a:off x="884" y="527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81"/>
            <p:cNvSpPr>
              <a:spLocks noChangeShapeType="1"/>
            </p:cNvSpPr>
            <p:nvPr/>
          </p:nvSpPr>
          <p:spPr bwMode="auto">
            <a:xfrm>
              <a:off x="1156" y="52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82"/>
          <p:cNvSpPr txBox="1">
            <a:spLocks noChangeArrowheads="1"/>
          </p:cNvSpPr>
          <p:nvPr/>
        </p:nvSpPr>
        <p:spPr bwMode="auto">
          <a:xfrm>
            <a:off x="682650" y="1351801"/>
            <a:ext cx="2089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Data Center</a:t>
            </a:r>
            <a:endParaRPr lang="el-GR" sz="1200" b="1" i="1" dirty="0"/>
          </a:p>
        </p:txBody>
      </p:sp>
      <p:sp>
        <p:nvSpPr>
          <p:cNvPr id="29" name="Line 83"/>
          <p:cNvSpPr>
            <a:spLocks noChangeShapeType="1"/>
          </p:cNvSpPr>
          <p:nvPr/>
        </p:nvSpPr>
        <p:spPr bwMode="auto">
          <a:xfrm>
            <a:off x="828675" y="2349500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84"/>
          <p:cNvSpPr>
            <a:spLocks noChangeShapeType="1"/>
          </p:cNvSpPr>
          <p:nvPr/>
        </p:nvSpPr>
        <p:spPr bwMode="auto">
          <a:xfrm>
            <a:off x="828675" y="2708275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85"/>
          <p:cNvSpPr>
            <a:spLocks noChangeShapeType="1"/>
          </p:cNvSpPr>
          <p:nvPr/>
        </p:nvSpPr>
        <p:spPr bwMode="auto">
          <a:xfrm>
            <a:off x="828675" y="2959100"/>
            <a:ext cx="503238" cy="215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86"/>
          <p:cNvSpPr txBox="1">
            <a:spLocks noChangeArrowheads="1"/>
          </p:cNvSpPr>
          <p:nvPr/>
        </p:nvSpPr>
        <p:spPr bwMode="auto">
          <a:xfrm>
            <a:off x="1647825" y="3087688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Vector Data</a:t>
            </a:r>
            <a:endParaRPr lang="el-GR" sz="1200" b="1" i="1" dirty="0"/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1647825" y="21463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Raster Data</a:t>
            </a:r>
            <a:endParaRPr lang="el-GR" sz="1200" b="1" i="1" dirty="0"/>
          </a:p>
        </p:txBody>
      </p:sp>
      <p:sp>
        <p:nvSpPr>
          <p:cNvPr id="34" name="Text Box 88"/>
          <p:cNvSpPr txBox="1">
            <a:spLocks noChangeArrowheads="1"/>
          </p:cNvSpPr>
          <p:nvPr/>
        </p:nvSpPr>
        <p:spPr bwMode="auto">
          <a:xfrm>
            <a:off x="1647825" y="25654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>
                <a:solidFill>
                  <a:srgbClr val="C40237"/>
                </a:solidFill>
              </a:rPr>
              <a:t>Elevation Data</a:t>
            </a:r>
            <a:endParaRPr lang="el-GR" sz="1200" b="1" i="1" dirty="0">
              <a:solidFill>
                <a:srgbClr val="C40237"/>
              </a:solidFill>
            </a:endParaRPr>
          </a:p>
        </p:txBody>
      </p:sp>
      <p:sp>
        <p:nvSpPr>
          <p:cNvPr id="35" name="Text Box 89"/>
          <p:cNvSpPr txBox="1">
            <a:spLocks noChangeArrowheads="1"/>
          </p:cNvSpPr>
          <p:nvPr/>
        </p:nvSpPr>
        <p:spPr bwMode="auto">
          <a:xfrm>
            <a:off x="1647825" y="3586163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1" i="1" dirty="0"/>
              <a:t>Live</a:t>
            </a:r>
            <a:r>
              <a:rPr lang="el-GR" sz="1200" b="1" i="1" dirty="0"/>
              <a:t> </a:t>
            </a:r>
            <a:r>
              <a:rPr lang="en-US" sz="1200" b="1" i="1" dirty="0" smtClean="0"/>
              <a:t>Data</a:t>
            </a:r>
            <a:endParaRPr lang="el-GR" sz="1200" b="1" i="1" dirty="0"/>
          </a:p>
        </p:txBody>
      </p:sp>
      <p:pic>
        <p:nvPicPr>
          <p:cNvPr id="36" name="Picture 9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604837" cy="385763"/>
          </a:xfrm>
          <a:prstGeom prst="rect">
            <a:avLst/>
          </a:prstGeom>
          <a:noFill/>
        </p:spPr>
      </p:pic>
      <p:pic>
        <p:nvPicPr>
          <p:cNvPr id="37" name="Picture 9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604837" cy="385763"/>
          </a:xfrm>
          <a:prstGeom prst="rect">
            <a:avLst/>
          </a:prstGeom>
          <a:noFill/>
        </p:spPr>
      </p:pic>
      <p:pic>
        <p:nvPicPr>
          <p:cNvPr id="38" name="Picture 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070225"/>
            <a:ext cx="604837" cy="385763"/>
          </a:xfrm>
          <a:prstGeom prst="rect">
            <a:avLst/>
          </a:prstGeom>
          <a:noFill/>
        </p:spPr>
      </p:pic>
      <p:pic>
        <p:nvPicPr>
          <p:cNvPr id="39" name="Picture 9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3548063"/>
            <a:ext cx="604838" cy="385762"/>
          </a:xfrm>
          <a:prstGeom prst="rect">
            <a:avLst/>
          </a:prstGeom>
          <a:noFill/>
        </p:spPr>
      </p:pic>
      <p:sp>
        <p:nvSpPr>
          <p:cNvPr id="40" name="Line 94"/>
          <p:cNvSpPr>
            <a:spLocks noChangeShapeType="1"/>
          </p:cNvSpPr>
          <p:nvPr/>
        </p:nvSpPr>
        <p:spPr bwMode="auto">
          <a:xfrm>
            <a:off x="827088" y="3068638"/>
            <a:ext cx="504825" cy="5762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2843213" y="3810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Geographic data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4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604165" name="Line 5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04186" name="Picture 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1788" y="431800"/>
            <a:ext cx="6272212" cy="5373688"/>
          </a:xfrm>
          <a:prstGeom prst="rect">
            <a:avLst/>
          </a:prstGeom>
          <a:noFill/>
        </p:spPr>
      </p:pic>
      <p:sp>
        <p:nvSpPr>
          <p:cNvPr id="604187" name="Rectangle 27"/>
          <p:cNvSpPr>
            <a:spLocks noChangeArrowheads="1"/>
          </p:cNvSpPr>
          <p:nvPr/>
        </p:nvSpPr>
        <p:spPr bwMode="auto">
          <a:xfrm>
            <a:off x="467544" y="5734050"/>
            <a:ext cx="76436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818FC1"/>
                </a:solidFill>
                <a:latin typeface="Myriad Pro" pitchFamily="34" charset="0"/>
              </a:rPr>
              <a:t>Road Network (Main</a:t>
            </a:r>
            <a:r>
              <a:rPr lang="el-GR" sz="2800" b="1" dirty="0" smtClean="0">
                <a:solidFill>
                  <a:srgbClr val="818FC1"/>
                </a:solidFill>
                <a:latin typeface="Myriad Pro" pitchFamily="34" charset="0"/>
              </a:rPr>
              <a:t>, </a:t>
            </a:r>
            <a:r>
              <a:rPr lang="en-US" sz="2800" b="1" dirty="0" smtClean="0">
                <a:solidFill>
                  <a:srgbClr val="818FC1"/>
                </a:solidFill>
                <a:latin typeface="Myriad Pro" pitchFamily="34" charset="0"/>
              </a:rPr>
              <a:t>Secondary</a:t>
            </a:r>
            <a:r>
              <a:rPr lang="el-GR" sz="2800" b="1" dirty="0" smtClean="0">
                <a:solidFill>
                  <a:srgbClr val="818FC1"/>
                </a:solidFill>
                <a:latin typeface="Myriad Pro" pitchFamily="34" charset="0"/>
              </a:rPr>
              <a:t>, </a:t>
            </a:r>
            <a:r>
              <a:rPr lang="en-US" sz="2800" b="1" dirty="0" smtClean="0">
                <a:solidFill>
                  <a:srgbClr val="818FC1"/>
                </a:solidFill>
                <a:latin typeface="Myriad Pro" pitchFamily="34" charset="0"/>
              </a:rPr>
              <a:t>Urban, Forest</a:t>
            </a:r>
            <a:r>
              <a:rPr lang="el-GR" sz="2800" b="1" dirty="0" smtClean="0">
                <a:solidFill>
                  <a:srgbClr val="818FC1"/>
                </a:solidFill>
                <a:latin typeface="Myriad Pro" pitchFamily="34" charset="0"/>
              </a:rPr>
              <a:t>)</a:t>
            </a:r>
            <a:endParaRPr lang="el-GR" sz="28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pic>
        <p:nvPicPr>
          <p:cNvPr id="24" name="Picture 78" descr="fsc_primecen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671638"/>
            <a:ext cx="666750" cy="1397000"/>
          </a:xfrm>
          <a:prstGeom prst="rect">
            <a:avLst/>
          </a:prstGeom>
          <a:noFill/>
        </p:spPr>
      </p:pic>
      <p:grpSp>
        <p:nvGrpSpPr>
          <p:cNvPr id="25" name="Group 79"/>
          <p:cNvGrpSpPr>
            <a:grpSpLocks/>
          </p:cNvGrpSpPr>
          <p:nvPr/>
        </p:nvGrpSpPr>
        <p:grpSpPr bwMode="auto">
          <a:xfrm>
            <a:off x="558800" y="1628775"/>
            <a:ext cx="647700" cy="288925"/>
            <a:chOff x="884" y="527"/>
            <a:chExt cx="771" cy="182"/>
          </a:xfrm>
        </p:grpSpPr>
        <p:sp>
          <p:nvSpPr>
            <p:cNvPr id="26" name="Line 80"/>
            <p:cNvSpPr>
              <a:spLocks noChangeShapeType="1"/>
            </p:cNvSpPr>
            <p:nvPr/>
          </p:nvSpPr>
          <p:spPr bwMode="auto">
            <a:xfrm flipV="1">
              <a:off x="884" y="527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81"/>
            <p:cNvSpPr>
              <a:spLocks noChangeShapeType="1"/>
            </p:cNvSpPr>
            <p:nvPr/>
          </p:nvSpPr>
          <p:spPr bwMode="auto">
            <a:xfrm>
              <a:off x="1156" y="52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82"/>
          <p:cNvSpPr txBox="1">
            <a:spLocks noChangeArrowheads="1"/>
          </p:cNvSpPr>
          <p:nvPr/>
        </p:nvSpPr>
        <p:spPr bwMode="auto">
          <a:xfrm>
            <a:off x="682650" y="1351801"/>
            <a:ext cx="2089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Data Center</a:t>
            </a:r>
            <a:endParaRPr lang="el-GR" sz="1200" b="1" i="1" dirty="0"/>
          </a:p>
        </p:txBody>
      </p:sp>
      <p:sp>
        <p:nvSpPr>
          <p:cNvPr id="29" name="Line 83"/>
          <p:cNvSpPr>
            <a:spLocks noChangeShapeType="1"/>
          </p:cNvSpPr>
          <p:nvPr/>
        </p:nvSpPr>
        <p:spPr bwMode="auto">
          <a:xfrm>
            <a:off x="828675" y="2349500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84"/>
          <p:cNvSpPr>
            <a:spLocks noChangeShapeType="1"/>
          </p:cNvSpPr>
          <p:nvPr/>
        </p:nvSpPr>
        <p:spPr bwMode="auto">
          <a:xfrm>
            <a:off x="828675" y="2708275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85"/>
          <p:cNvSpPr>
            <a:spLocks noChangeShapeType="1"/>
          </p:cNvSpPr>
          <p:nvPr/>
        </p:nvSpPr>
        <p:spPr bwMode="auto">
          <a:xfrm>
            <a:off x="828675" y="2959100"/>
            <a:ext cx="503238" cy="215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86"/>
          <p:cNvSpPr txBox="1">
            <a:spLocks noChangeArrowheads="1"/>
          </p:cNvSpPr>
          <p:nvPr/>
        </p:nvSpPr>
        <p:spPr bwMode="auto">
          <a:xfrm>
            <a:off x="1647825" y="3087688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Vector Data</a:t>
            </a:r>
            <a:endParaRPr lang="el-GR" sz="1200" b="1" i="1" dirty="0"/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1647825" y="21463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Raster Data</a:t>
            </a:r>
            <a:endParaRPr lang="el-GR" sz="1200" b="1" i="1" dirty="0"/>
          </a:p>
        </p:txBody>
      </p:sp>
      <p:sp>
        <p:nvSpPr>
          <p:cNvPr id="34" name="Text Box 88"/>
          <p:cNvSpPr txBox="1">
            <a:spLocks noChangeArrowheads="1"/>
          </p:cNvSpPr>
          <p:nvPr/>
        </p:nvSpPr>
        <p:spPr bwMode="auto">
          <a:xfrm>
            <a:off x="1647825" y="25654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>
                <a:solidFill>
                  <a:srgbClr val="C40237"/>
                </a:solidFill>
              </a:rPr>
              <a:t>Elevation Data</a:t>
            </a:r>
            <a:endParaRPr lang="el-GR" sz="1200" b="1" i="1" dirty="0">
              <a:solidFill>
                <a:srgbClr val="C40237"/>
              </a:solidFill>
            </a:endParaRPr>
          </a:p>
        </p:txBody>
      </p:sp>
      <p:sp>
        <p:nvSpPr>
          <p:cNvPr id="35" name="Text Box 89"/>
          <p:cNvSpPr txBox="1">
            <a:spLocks noChangeArrowheads="1"/>
          </p:cNvSpPr>
          <p:nvPr/>
        </p:nvSpPr>
        <p:spPr bwMode="auto">
          <a:xfrm>
            <a:off x="1647825" y="3586163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1" i="1" dirty="0"/>
              <a:t>Live</a:t>
            </a:r>
            <a:r>
              <a:rPr lang="el-GR" sz="1200" b="1" i="1" dirty="0"/>
              <a:t> </a:t>
            </a:r>
            <a:r>
              <a:rPr lang="en-US" sz="1200" b="1" i="1" dirty="0" smtClean="0"/>
              <a:t>Data</a:t>
            </a:r>
            <a:endParaRPr lang="el-GR" sz="1200" b="1" i="1" dirty="0"/>
          </a:p>
        </p:txBody>
      </p:sp>
      <p:pic>
        <p:nvPicPr>
          <p:cNvPr id="36" name="Picture 9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604837" cy="385763"/>
          </a:xfrm>
          <a:prstGeom prst="rect">
            <a:avLst/>
          </a:prstGeom>
          <a:noFill/>
        </p:spPr>
      </p:pic>
      <p:pic>
        <p:nvPicPr>
          <p:cNvPr id="37" name="Picture 9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604837" cy="385763"/>
          </a:xfrm>
          <a:prstGeom prst="rect">
            <a:avLst/>
          </a:prstGeom>
          <a:noFill/>
        </p:spPr>
      </p:pic>
      <p:pic>
        <p:nvPicPr>
          <p:cNvPr id="38" name="Picture 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070225"/>
            <a:ext cx="604837" cy="385763"/>
          </a:xfrm>
          <a:prstGeom prst="rect">
            <a:avLst/>
          </a:prstGeom>
          <a:noFill/>
        </p:spPr>
      </p:pic>
      <p:pic>
        <p:nvPicPr>
          <p:cNvPr id="39" name="Picture 9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3548063"/>
            <a:ext cx="604838" cy="385762"/>
          </a:xfrm>
          <a:prstGeom prst="rect">
            <a:avLst/>
          </a:prstGeom>
          <a:noFill/>
        </p:spPr>
      </p:pic>
      <p:sp>
        <p:nvSpPr>
          <p:cNvPr id="40" name="Line 94"/>
          <p:cNvSpPr>
            <a:spLocks noChangeShapeType="1"/>
          </p:cNvSpPr>
          <p:nvPr/>
        </p:nvSpPr>
        <p:spPr bwMode="auto">
          <a:xfrm>
            <a:off x="827088" y="3068638"/>
            <a:ext cx="504825" cy="5762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2843213" y="3810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Geographic data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2" name="Rectangle 4"/>
          <p:cNvSpPr>
            <a:spLocks noChangeArrowheads="1"/>
          </p:cNvSpPr>
          <p:nvPr/>
        </p:nvSpPr>
        <p:spPr bwMode="auto">
          <a:xfrm>
            <a:off x="2749987" y="5718175"/>
            <a:ext cx="34061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818FC1"/>
                </a:solidFill>
                <a:latin typeface="Myriad Pro" pitchFamily="34" charset="0"/>
              </a:rPr>
              <a:t>Building and Blocks</a:t>
            </a:r>
            <a:endParaRPr lang="el-GR" sz="28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pic>
        <p:nvPicPr>
          <p:cNvPr id="606231" name="Picture 23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606232" name="Line 24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06234" name="Picture 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3688" y="431800"/>
            <a:ext cx="6310312" cy="5302250"/>
          </a:xfrm>
          <a:prstGeom prst="rect">
            <a:avLst/>
          </a:prstGeom>
          <a:noFill/>
        </p:spPr>
      </p:pic>
      <p:pic>
        <p:nvPicPr>
          <p:cNvPr id="24" name="Picture 78" descr="fsc_primecen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671638"/>
            <a:ext cx="666750" cy="1397000"/>
          </a:xfrm>
          <a:prstGeom prst="rect">
            <a:avLst/>
          </a:prstGeom>
          <a:noFill/>
        </p:spPr>
      </p:pic>
      <p:grpSp>
        <p:nvGrpSpPr>
          <p:cNvPr id="25" name="Group 79"/>
          <p:cNvGrpSpPr>
            <a:grpSpLocks/>
          </p:cNvGrpSpPr>
          <p:nvPr/>
        </p:nvGrpSpPr>
        <p:grpSpPr bwMode="auto">
          <a:xfrm>
            <a:off x="558800" y="1628775"/>
            <a:ext cx="647700" cy="288925"/>
            <a:chOff x="884" y="527"/>
            <a:chExt cx="771" cy="182"/>
          </a:xfrm>
        </p:grpSpPr>
        <p:sp>
          <p:nvSpPr>
            <p:cNvPr id="26" name="Line 80"/>
            <p:cNvSpPr>
              <a:spLocks noChangeShapeType="1"/>
            </p:cNvSpPr>
            <p:nvPr/>
          </p:nvSpPr>
          <p:spPr bwMode="auto">
            <a:xfrm flipV="1">
              <a:off x="884" y="527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81"/>
            <p:cNvSpPr>
              <a:spLocks noChangeShapeType="1"/>
            </p:cNvSpPr>
            <p:nvPr/>
          </p:nvSpPr>
          <p:spPr bwMode="auto">
            <a:xfrm>
              <a:off x="1156" y="52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82"/>
          <p:cNvSpPr txBox="1">
            <a:spLocks noChangeArrowheads="1"/>
          </p:cNvSpPr>
          <p:nvPr/>
        </p:nvSpPr>
        <p:spPr bwMode="auto">
          <a:xfrm>
            <a:off x="682650" y="1351801"/>
            <a:ext cx="2089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Data Center</a:t>
            </a:r>
            <a:endParaRPr lang="el-GR" sz="1200" b="1" i="1" dirty="0"/>
          </a:p>
        </p:txBody>
      </p:sp>
      <p:sp>
        <p:nvSpPr>
          <p:cNvPr id="29" name="Line 83"/>
          <p:cNvSpPr>
            <a:spLocks noChangeShapeType="1"/>
          </p:cNvSpPr>
          <p:nvPr/>
        </p:nvSpPr>
        <p:spPr bwMode="auto">
          <a:xfrm>
            <a:off x="828675" y="2349500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84"/>
          <p:cNvSpPr>
            <a:spLocks noChangeShapeType="1"/>
          </p:cNvSpPr>
          <p:nvPr/>
        </p:nvSpPr>
        <p:spPr bwMode="auto">
          <a:xfrm>
            <a:off x="828675" y="2708275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85"/>
          <p:cNvSpPr>
            <a:spLocks noChangeShapeType="1"/>
          </p:cNvSpPr>
          <p:nvPr/>
        </p:nvSpPr>
        <p:spPr bwMode="auto">
          <a:xfrm>
            <a:off x="828675" y="2959100"/>
            <a:ext cx="503238" cy="215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86"/>
          <p:cNvSpPr txBox="1">
            <a:spLocks noChangeArrowheads="1"/>
          </p:cNvSpPr>
          <p:nvPr/>
        </p:nvSpPr>
        <p:spPr bwMode="auto">
          <a:xfrm>
            <a:off x="1647825" y="3087688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Vector Data</a:t>
            </a:r>
            <a:endParaRPr lang="el-GR" sz="1200" b="1" i="1" dirty="0"/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1647825" y="21463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Raster Data</a:t>
            </a:r>
            <a:endParaRPr lang="el-GR" sz="1200" b="1" i="1" dirty="0"/>
          </a:p>
        </p:txBody>
      </p:sp>
      <p:sp>
        <p:nvSpPr>
          <p:cNvPr id="34" name="Text Box 88"/>
          <p:cNvSpPr txBox="1">
            <a:spLocks noChangeArrowheads="1"/>
          </p:cNvSpPr>
          <p:nvPr/>
        </p:nvSpPr>
        <p:spPr bwMode="auto">
          <a:xfrm>
            <a:off x="1647825" y="25654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>
                <a:solidFill>
                  <a:srgbClr val="C40237"/>
                </a:solidFill>
              </a:rPr>
              <a:t>Elevation Data</a:t>
            </a:r>
            <a:endParaRPr lang="el-GR" sz="1200" b="1" i="1" dirty="0">
              <a:solidFill>
                <a:srgbClr val="C40237"/>
              </a:solidFill>
            </a:endParaRPr>
          </a:p>
        </p:txBody>
      </p:sp>
      <p:sp>
        <p:nvSpPr>
          <p:cNvPr id="35" name="Text Box 89"/>
          <p:cNvSpPr txBox="1">
            <a:spLocks noChangeArrowheads="1"/>
          </p:cNvSpPr>
          <p:nvPr/>
        </p:nvSpPr>
        <p:spPr bwMode="auto">
          <a:xfrm>
            <a:off x="1647825" y="3586163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1" i="1" dirty="0"/>
              <a:t>Live</a:t>
            </a:r>
            <a:r>
              <a:rPr lang="el-GR" sz="1200" b="1" i="1" dirty="0"/>
              <a:t> </a:t>
            </a:r>
            <a:r>
              <a:rPr lang="en-US" sz="1200" b="1" i="1" dirty="0" smtClean="0"/>
              <a:t>Data</a:t>
            </a:r>
            <a:endParaRPr lang="el-GR" sz="1200" b="1" i="1" dirty="0"/>
          </a:p>
        </p:txBody>
      </p:sp>
      <p:pic>
        <p:nvPicPr>
          <p:cNvPr id="36" name="Picture 9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604837" cy="385763"/>
          </a:xfrm>
          <a:prstGeom prst="rect">
            <a:avLst/>
          </a:prstGeom>
          <a:noFill/>
        </p:spPr>
      </p:pic>
      <p:pic>
        <p:nvPicPr>
          <p:cNvPr id="37" name="Picture 9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604837" cy="385763"/>
          </a:xfrm>
          <a:prstGeom prst="rect">
            <a:avLst/>
          </a:prstGeom>
          <a:noFill/>
        </p:spPr>
      </p:pic>
      <p:pic>
        <p:nvPicPr>
          <p:cNvPr id="38" name="Picture 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070225"/>
            <a:ext cx="604837" cy="385763"/>
          </a:xfrm>
          <a:prstGeom prst="rect">
            <a:avLst/>
          </a:prstGeom>
          <a:noFill/>
        </p:spPr>
      </p:pic>
      <p:pic>
        <p:nvPicPr>
          <p:cNvPr id="39" name="Picture 9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3548063"/>
            <a:ext cx="604838" cy="385762"/>
          </a:xfrm>
          <a:prstGeom prst="rect">
            <a:avLst/>
          </a:prstGeom>
          <a:noFill/>
        </p:spPr>
      </p:pic>
      <p:sp>
        <p:nvSpPr>
          <p:cNvPr id="40" name="Line 94"/>
          <p:cNvSpPr>
            <a:spLocks noChangeShapeType="1"/>
          </p:cNvSpPr>
          <p:nvPr/>
        </p:nvSpPr>
        <p:spPr bwMode="auto">
          <a:xfrm>
            <a:off x="827088" y="3068638"/>
            <a:ext cx="504825" cy="5762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2843213" y="3810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Geographic data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62" name="Rectangle 22"/>
          <p:cNvSpPr>
            <a:spLocks noChangeArrowheads="1"/>
          </p:cNvSpPr>
          <p:nvPr/>
        </p:nvSpPr>
        <p:spPr bwMode="auto">
          <a:xfrm>
            <a:off x="683568" y="5862638"/>
            <a:ext cx="85629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818FC1"/>
                </a:solidFill>
                <a:latin typeface="Myriad Pro" pitchFamily="34" charset="0"/>
              </a:rPr>
              <a:t>Population data from the National Statistics Service</a:t>
            </a:r>
            <a:endParaRPr lang="el-GR" sz="28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pic>
        <p:nvPicPr>
          <p:cNvPr id="547863" name="Picture 23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547864" name="Line 24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47900" name="Picture 6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454025"/>
            <a:ext cx="6311900" cy="5422900"/>
          </a:xfrm>
          <a:prstGeom prst="rect">
            <a:avLst/>
          </a:prstGeom>
          <a:noFill/>
        </p:spPr>
      </p:pic>
      <p:pic>
        <p:nvPicPr>
          <p:cNvPr id="24" name="Picture 78" descr="fsc_primecen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671638"/>
            <a:ext cx="666750" cy="1397000"/>
          </a:xfrm>
          <a:prstGeom prst="rect">
            <a:avLst/>
          </a:prstGeom>
          <a:noFill/>
        </p:spPr>
      </p:pic>
      <p:grpSp>
        <p:nvGrpSpPr>
          <p:cNvPr id="25" name="Group 79"/>
          <p:cNvGrpSpPr>
            <a:grpSpLocks/>
          </p:cNvGrpSpPr>
          <p:nvPr/>
        </p:nvGrpSpPr>
        <p:grpSpPr bwMode="auto">
          <a:xfrm>
            <a:off x="558800" y="1628775"/>
            <a:ext cx="647700" cy="288925"/>
            <a:chOff x="884" y="527"/>
            <a:chExt cx="771" cy="182"/>
          </a:xfrm>
        </p:grpSpPr>
        <p:sp>
          <p:nvSpPr>
            <p:cNvPr id="26" name="Line 80"/>
            <p:cNvSpPr>
              <a:spLocks noChangeShapeType="1"/>
            </p:cNvSpPr>
            <p:nvPr/>
          </p:nvSpPr>
          <p:spPr bwMode="auto">
            <a:xfrm flipV="1">
              <a:off x="884" y="527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81"/>
            <p:cNvSpPr>
              <a:spLocks noChangeShapeType="1"/>
            </p:cNvSpPr>
            <p:nvPr/>
          </p:nvSpPr>
          <p:spPr bwMode="auto">
            <a:xfrm>
              <a:off x="1156" y="52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82"/>
          <p:cNvSpPr txBox="1">
            <a:spLocks noChangeArrowheads="1"/>
          </p:cNvSpPr>
          <p:nvPr/>
        </p:nvSpPr>
        <p:spPr bwMode="auto">
          <a:xfrm>
            <a:off x="682650" y="1351801"/>
            <a:ext cx="2089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Data Center</a:t>
            </a:r>
            <a:endParaRPr lang="el-GR" sz="1200" b="1" i="1" dirty="0"/>
          </a:p>
        </p:txBody>
      </p:sp>
      <p:sp>
        <p:nvSpPr>
          <p:cNvPr id="29" name="Line 83"/>
          <p:cNvSpPr>
            <a:spLocks noChangeShapeType="1"/>
          </p:cNvSpPr>
          <p:nvPr/>
        </p:nvSpPr>
        <p:spPr bwMode="auto">
          <a:xfrm>
            <a:off x="828675" y="2349500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84"/>
          <p:cNvSpPr>
            <a:spLocks noChangeShapeType="1"/>
          </p:cNvSpPr>
          <p:nvPr/>
        </p:nvSpPr>
        <p:spPr bwMode="auto">
          <a:xfrm>
            <a:off x="828675" y="2708275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85"/>
          <p:cNvSpPr>
            <a:spLocks noChangeShapeType="1"/>
          </p:cNvSpPr>
          <p:nvPr/>
        </p:nvSpPr>
        <p:spPr bwMode="auto">
          <a:xfrm>
            <a:off x="828675" y="2959100"/>
            <a:ext cx="503238" cy="215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86"/>
          <p:cNvSpPr txBox="1">
            <a:spLocks noChangeArrowheads="1"/>
          </p:cNvSpPr>
          <p:nvPr/>
        </p:nvSpPr>
        <p:spPr bwMode="auto">
          <a:xfrm>
            <a:off x="1647825" y="3087688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Vector Data</a:t>
            </a:r>
            <a:endParaRPr lang="el-GR" sz="1200" b="1" i="1" dirty="0"/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1647825" y="21463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Raster Data</a:t>
            </a:r>
            <a:endParaRPr lang="el-GR" sz="1200" b="1" i="1" dirty="0"/>
          </a:p>
        </p:txBody>
      </p:sp>
      <p:sp>
        <p:nvSpPr>
          <p:cNvPr id="34" name="Text Box 88"/>
          <p:cNvSpPr txBox="1">
            <a:spLocks noChangeArrowheads="1"/>
          </p:cNvSpPr>
          <p:nvPr/>
        </p:nvSpPr>
        <p:spPr bwMode="auto">
          <a:xfrm>
            <a:off x="1647825" y="25654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>
                <a:solidFill>
                  <a:srgbClr val="C40237"/>
                </a:solidFill>
              </a:rPr>
              <a:t>Elevation Data</a:t>
            </a:r>
            <a:endParaRPr lang="el-GR" sz="1200" b="1" i="1" dirty="0">
              <a:solidFill>
                <a:srgbClr val="C40237"/>
              </a:solidFill>
            </a:endParaRPr>
          </a:p>
        </p:txBody>
      </p:sp>
      <p:sp>
        <p:nvSpPr>
          <p:cNvPr id="35" name="Text Box 89"/>
          <p:cNvSpPr txBox="1">
            <a:spLocks noChangeArrowheads="1"/>
          </p:cNvSpPr>
          <p:nvPr/>
        </p:nvSpPr>
        <p:spPr bwMode="auto">
          <a:xfrm>
            <a:off x="1647825" y="3586163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1" i="1" dirty="0"/>
              <a:t>Live</a:t>
            </a:r>
            <a:r>
              <a:rPr lang="el-GR" sz="1200" b="1" i="1" dirty="0"/>
              <a:t> </a:t>
            </a:r>
            <a:r>
              <a:rPr lang="en-US" sz="1200" b="1" i="1" dirty="0" smtClean="0"/>
              <a:t>Data</a:t>
            </a:r>
            <a:endParaRPr lang="el-GR" sz="1200" b="1" i="1" dirty="0"/>
          </a:p>
        </p:txBody>
      </p:sp>
      <p:pic>
        <p:nvPicPr>
          <p:cNvPr id="36" name="Picture 9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604837" cy="385763"/>
          </a:xfrm>
          <a:prstGeom prst="rect">
            <a:avLst/>
          </a:prstGeom>
          <a:noFill/>
        </p:spPr>
      </p:pic>
      <p:pic>
        <p:nvPicPr>
          <p:cNvPr id="37" name="Picture 9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604837" cy="385763"/>
          </a:xfrm>
          <a:prstGeom prst="rect">
            <a:avLst/>
          </a:prstGeom>
          <a:noFill/>
        </p:spPr>
      </p:pic>
      <p:pic>
        <p:nvPicPr>
          <p:cNvPr id="38" name="Picture 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070225"/>
            <a:ext cx="604837" cy="385763"/>
          </a:xfrm>
          <a:prstGeom prst="rect">
            <a:avLst/>
          </a:prstGeom>
          <a:noFill/>
        </p:spPr>
      </p:pic>
      <p:pic>
        <p:nvPicPr>
          <p:cNvPr id="39" name="Picture 9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3548063"/>
            <a:ext cx="604838" cy="385762"/>
          </a:xfrm>
          <a:prstGeom prst="rect">
            <a:avLst/>
          </a:prstGeom>
          <a:noFill/>
        </p:spPr>
      </p:pic>
      <p:sp>
        <p:nvSpPr>
          <p:cNvPr id="40" name="Line 94"/>
          <p:cNvSpPr>
            <a:spLocks noChangeShapeType="1"/>
          </p:cNvSpPr>
          <p:nvPr/>
        </p:nvSpPr>
        <p:spPr bwMode="auto">
          <a:xfrm>
            <a:off x="827088" y="3068638"/>
            <a:ext cx="504825" cy="5762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2843213" y="3810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Geographic data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7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7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6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236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607237" name="Line 5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7239" name="Rectangle 7"/>
          <p:cNvSpPr>
            <a:spLocks noChangeArrowheads="1"/>
          </p:cNvSpPr>
          <p:nvPr/>
        </p:nvSpPr>
        <p:spPr bwMode="auto">
          <a:xfrm>
            <a:off x="2745436" y="5805488"/>
            <a:ext cx="34827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818FC1"/>
                </a:solidFill>
                <a:latin typeface="Myriad Pro" pitchFamily="34" charset="0"/>
              </a:rPr>
              <a:t>Administrative areas</a:t>
            </a:r>
            <a:endParaRPr lang="el-GR" sz="28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pic>
        <p:nvPicPr>
          <p:cNvPr id="607258" name="Picture 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750" y="404813"/>
            <a:ext cx="6318250" cy="5400675"/>
          </a:xfrm>
          <a:prstGeom prst="rect">
            <a:avLst/>
          </a:prstGeom>
          <a:noFill/>
        </p:spPr>
      </p:pic>
      <p:pic>
        <p:nvPicPr>
          <p:cNvPr id="24" name="Picture 78" descr="fsc_primecen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671638"/>
            <a:ext cx="666750" cy="1397000"/>
          </a:xfrm>
          <a:prstGeom prst="rect">
            <a:avLst/>
          </a:prstGeom>
          <a:noFill/>
        </p:spPr>
      </p:pic>
      <p:grpSp>
        <p:nvGrpSpPr>
          <p:cNvPr id="25" name="Group 79"/>
          <p:cNvGrpSpPr>
            <a:grpSpLocks/>
          </p:cNvGrpSpPr>
          <p:nvPr/>
        </p:nvGrpSpPr>
        <p:grpSpPr bwMode="auto">
          <a:xfrm>
            <a:off x="558800" y="1628775"/>
            <a:ext cx="647700" cy="288925"/>
            <a:chOff x="884" y="527"/>
            <a:chExt cx="771" cy="182"/>
          </a:xfrm>
        </p:grpSpPr>
        <p:sp>
          <p:nvSpPr>
            <p:cNvPr id="26" name="Line 80"/>
            <p:cNvSpPr>
              <a:spLocks noChangeShapeType="1"/>
            </p:cNvSpPr>
            <p:nvPr/>
          </p:nvSpPr>
          <p:spPr bwMode="auto">
            <a:xfrm flipV="1">
              <a:off x="884" y="527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81"/>
            <p:cNvSpPr>
              <a:spLocks noChangeShapeType="1"/>
            </p:cNvSpPr>
            <p:nvPr/>
          </p:nvSpPr>
          <p:spPr bwMode="auto">
            <a:xfrm>
              <a:off x="1156" y="52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82"/>
          <p:cNvSpPr txBox="1">
            <a:spLocks noChangeArrowheads="1"/>
          </p:cNvSpPr>
          <p:nvPr/>
        </p:nvSpPr>
        <p:spPr bwMode="auto">
          <a:xfrm>
            <a:off x="682650" y="1351801"/>
            <a:ext cx="2089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Data Center</a:t>
            </a:r>
            <a:endParaRPr lang="el-GR" sz="1200" b="1" i="1" dirty="0"/>
          </a:p>
        </p:txBody>
      </p:sp>
      <p:sp>
        <p:nvSpPr>
          <p:cNvPr id="29" name="Line 83"/>
          <p:cNvSpPr>
            <a:spLocks noChangeShapeType="1"/>
          </p:cNvSpPr>
          <p:nvPr/>
        </p:nvSpPr>
        <p:spPr bwMode="auto">
          <a:xfrm>
            <a:off x="828675" y="2349500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84"/>
          <p:cNvSpPr>
            <a:spLocks noChangeShapeType="1"/>
          </p:cNvSpPr>
          <p:nvPr/>
        </p:nvSpPr>
        <p:spPr bwMode="auto">
          <a:xfrm>
            <a:off x="828675" y="2708275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85"/>
          <p:cNvSpPr>
            <a:spLocks noChangeShapeType="1"/>
          </p:cNvSpPr>
          <p:nvPr/>
        </p:nvSpPr>
        <p:spPr bwMode="auto">
          <a:xfrm>
            <a:off x="828675" y="2959100"/>
            <a:ext cx="503238" cy="215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86"/>
          <p:cNvSpPr txBox="1">
            <a:spLocks noChangeArrowheads="1"/>
          </p:cNvSpPr>
          <p:nvPr/>
        </p:nvSpPr>
        <p:spPr bwMode="auto">
          <a:xfrm>
            <a:off x="1647825" y="3087688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Vector Data</a:t>
            </a:r>
            <a:endParaRPr lang="el-GR" sz="1200" b="1" i="1" dirty="0"/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1647825" y="21463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Raster Data</a:t>
            </a:r>
            <a:endParaRPr lang="el-GR" sz="1200" b="1" i="1" dirty="0"/>
          </a:p>
        </p:txBody>
      </p:sp>
      <p:sp>
        <p:nvSpPr>
          <p:cNvPr id="34" name="Text Box 88"/>
          <p:cNvSpPr txBox="1">
            <a:spLocks noChangeArrowheads="1"/>
          </p:cNvSpPr>
          <p:nvPr/>
        </p:nvSpPr>
        <p:spPr bwMode="auto">
          <a:xfrm>
            <a:off x="1647825" y="25654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>
                <a:solidFill>
                  <a:srgbClr val="C40237"/>
                </a:solidFill>
              </a:rPr>
              <a:t>Elevation Data</a:t>
            </a:r>
            <a:endParaRPr lang="el-GR" sz="1200" b="1" i="1" dirty="0">
              <a:solidFill>
                <a:srgbClr val="C40237"/>
              </a:solidFill>
            </a:endParaRPr>
          </a:p>
        </p:txBody>
      </p:sp>
      <p:sp>
        <p:nvSpPr>
          <p:cNvPr id="35" name="Text Box 89"/>
          <p:cNvSpPr txBox="1">
            <a:spLocks noChangeArrowheads="1"/>
          </p:cNvSpPr>
          <p:nvPr/>
        </p:nvSpPr>
        <p:spPr bwMode="auto">
          <a:xfrm>
            <a:off x="1647825" y="3586163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1" i="1" dirty="0"/>
              <a:t>Live</a:t>
            </a:r>
            <a:r>
              <a:rPr lang="el-GR" sz="1200" b="1" i="1" dirty="0"/>
              <a:t> </a:t>
            </a:r>
            <a:r>
              <a:rPr lang="en-US" sz="1200" b="1" i="1" dirty="0" smtClean="0"/>
              <a:t>Data</a:t>
            </a:r>
            <a:endParaRPr lang="el-GR" sz="1200" b="1" i="1" dirty="0"/>
          </a:p>
        </p:txBody>
      </p:sp>
      <p:pic>
        <p:nvPicPr>
          <p:cNvPr id="36" name="Picture 9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604837" cy="385763"/>
          </a:xfrm>
          <a:prstGeom prst="rect">
            <a:avLst/>
          </a:prstGeom>
          <a:noFill/>
        </p:spPr>
      </p:pic>
      <p:pic>
        <p:nvPicPr>
          <p:cNvPr id="37" name="Picture 9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604837" cy="385763"/>
          </a:xfrm>
          <a:prstGeom prst="rect">
            <a:avLst/>
          </a:prstGeom>
          <a:noFill/>
        </p:spPr>
      </p:pic>
      <p:pic>
        <p:nvPicPr>
          <p:cNvPr id="38" name="Picture 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070225"/>
            <a:ext cx="604837" cy="385763"/>
          </a:xfrm>
          <a:prstGeom prst="rect">
            <a:avLst/>
          </a:prstGeom>
          <a:noFill/>
        </p:spPr>
      </p:pic>
      <p:pic>
        <p:nvPicPr>
          <p:cNvPr id="39" name="Picture 9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3548063"/>
            <a:ext cx="604838" cy="385762"/>
          </a:xfrm>
          <a:prstGeom prst="rect">
            <a:avLst/>
          </a:prstGeom>
          <a:noFill/>
        </p:spPr>
      </p:pic>
      <p:sp>
        <p:nvSpPr>
          <p:cNvPr id="40" name="Line 94"/>
          <p:cNvSpPr>
            <a:spLocks noChangeShapeType="1"/>
          </p:cNvSpPr>
          <p:nvPr/>
        </p:nvSpPr>
        <p:spPr bwMode="auto">
          <a:xfrm>
            <a:off x="827088" y="3068638"/>
            <a:ext cx="504825" cy="5762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2843213" y="3810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Geographic data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7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7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260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608261" name="Line 5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8262" name="Text Box 6"/>
          <p:cNvSpPr txBox="1">
            <a:spLocks noChangeArrowheads="1"/>
          </p:cNvSpPr>
          <p:nvPr/>
        </p:nvSpPr>
        <p:spPr bwMode="auto">
          <a:xfrm>
            <a:off x="2843213" y="3810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 b="1">
                <a:solidFill>
                  <a:schemeClr val="bg1"/>
                </a:solidFill>
              </a:rPr>
              <a:t>Γεωγραφικά Δεδομένα</a:t>
            </a:r>
          </a:p>
        </p:txBody>
      </p:sp>
      <p:pic>
        <p:nvPicPr>
          <p:cNvPr id="608263" name="Picture 7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608264" name="Line 8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8266" name="Rectangle 10"/>
          <p:cNvSpPr>
            <a:spLocks noChangeArrowheads="1"/>
          </p:cNvSpPr>
          <p:nvPr/>
        </p:nvSpPr>
        <p:spPr bwMode="auto">
          <a:xfrm>
            <a:off x="2371577" y="5862216"/>
            <a:ext cx="55847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818FC1"/>
                </a:solidFill>
                <a:latin typeface="Myriad Pro" pitchFamily="34" charset="0"/>
              </a:rPr>
              <a:t>Hydrant locations and their status</a:t>
            </a:r>
            <a:endParaRPr lang="el-GR" sz="28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pic>
        <p:nvPicPr>
          <p:cNvPr id="608285" name="Picture 2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7488" y="431800"/>
            <a:ext cx="6386512" cy="5445125"/>
          </a:xfrm>
          <a:prstGeom prst="rect">
            <a:avLst/>
          </a:prstGeom>
          <a:noFill/>
        </p:spPr>
      </p:pic>
      <p:pic>
        <p:nvPicPr>
          <p:cNvPr id="27" name="Picture 78" descr="fsc_primecen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671638"/>
            <a:ext cx="666750" cy="1397000"/>
          </a:xfrm>
          <a:prstGeom prst="rect">
            <a:avLst/>
          </a:prstGeom>
          <a:noFill/>
        </p:spPr>
      </p:pic>
      <p:grpSp>
        <p:nvGrpSpPr>
          <p:cNvPr id="28" name="Group 79"/>
          <p:cNvGrpSpPr>
            <a:grpSpLocks/>
          </p:cNvGrpSpPr>
          <p:nvPr/>
        </p:nvGrpSpPr>
        <p:grpSpPr bwMode="auto">
          <a:xfrm>
            <a:off x="558800" y="1628775"/>
            <a:ext cx="647700" cy="288925"/>
            <a:chOff x="884" y="527"/>
            <a:chExt cx="771" cy="182"/>
          </a:xfrm>
        </p:grpSpPr>
        <p:sp>
          <p:nvSpPr>
            <p:cNvPr id="29" name="Line 80"/>
            <p:cNvSpPr>
              <a:spLocks noChangeShapeType="1"/>
            </p:cNvSpPr>
            <p:nvPr/>
          </p:nvSpPr>
          <p:spPr bwMode="auto">
            <a:xfrm flipV="1">
              <a:off x="884" y="527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81"/>
            <p:cNvSpPr>
              <a:spLocks noChangeShapeType="1"/>
            </p:cNvSpPr>
            <p:nvPr/>
          </p:nvSpPr>
          <p:spPr bwMode="auto">
            <a:xfrm>
              <a:off x="1156" y="52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 Box 82"/>
          <p:cNvSpPr txBox="1">
            <a:spLocks noChangeArrowheads="1"/>
          </p:cNvSpPr>
          <p:nvPr/>
        </p:nvSpPr>
        <p:spPr bwMode="auto">
          <a:xfrm>
            <a:off x="682650" y="1351801"/>
            <a:ext cx="2089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Data Center</a:t>
            </a:r>
            <a:endParaRPr lang="el-GR" sz="1200" b="1" i="1" dirty="0"/>
          </a:p>
        </p:txBody>
      </p:sp>
      <p:sp>
        <p:nvSpPr>
          <p:cNvPr id="32" name="Line 83"/>
          <p:cNvSpPr>
            <a:spLocks noChangeShapeType="1"/>
          </p:cNvSpPr>
          <p:nvPr/>
        </p:nvSpPr>
        <p:spPr bwMode="auto">
          <a:xfrm>
            <a:off x="828675" y="2349500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84"/>
          <p:cNvSpPr>
            <a:spLocks noChangeShapeType="1"/>
          </p:cNvSpPr>
          <p:nvPr/>
        </p:nvSpPr>
        <p:spPr bwMode="auto">
          <a:xfrm>
            <a:off x="828675" y="2708275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85"/>
          <p:cNvSpPr>
            <a:spLocks noChangeShapeType="1"/>
          </p:cNvSpPr>
          <p:nvPr/>
        </p:nvSpPr>
        <p:spPr bwMode="auto">
          <a:xfrm>
            <a:off x="828675" y="2959100"/>
            <a:ext cx="503238" cy="215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Text Box 86"/>
          <p:cNvSpPr txBox="1">
            <a:spLocks noChangeArrowheads="1"/>
          </p:cNvSpPr>
          <p:nvPr/>
        </p:nvSpPr>
        <p:spPr bwMode="auto">
          <a:xfrm>
            <a:off x="1647825" y="3087688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Vector Data</a:t>
            </a:r>
            <a:endParaRPr lang="el-GR" sz="1200" b="1" i="1" dirty="0"/>
          </a:p>
        </p:txBody>
      </p:sp>
      <p:sp>
        <p:nvSpPr>
          <p:cNvPr id="36" name="Text Box 87"/>
          <p:cNvSpPr txBox="1">
            <a:spLocks noChangeArrowheads="1"/>
          </p:cNvSpPr>
          <p:nvPr/>
        </p:nvSpPr>
        <p:spPr bwMode="auto">
          <a:xfrm>
            <a:off x="1647825" y="21463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Raster Data</a:t>
            </a:r>
            <a:endParaRPr lang="el-GR" sz="1200" b="1" i="1" dirty="0"/>
          </a:p>
        </p:txBody>
      </p:sp>
      <p:sp>
        <p:nvSpPr>
          <p:cNvPr id="37" name="Text Box 88"/>
          <p:cNvSpPr txBox="1">
            <a:spLocks noChangeArrowheads="1"/>
          </p:cNvSpPr>
          <p:nvPr/>
        </p:nvSpPr>
        <p:spPr bwMode="auto">
          <a:xfrm>
            <a:off x="1647825" y="25654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>
                <a:solidFill>
                  <a:srgbClr val="C40237"/>
                </a:solidFill>
              </a:rPr>
              <a:t>Elevation Data</a:t>
            </a:r>
            <a:endParaRPr lang="el-GR" sz="1200" b="1" i="1" dirty="0">
              <a:solidFill>
                <a:srgbClr val="C40237"/>
              </a:solidFill>
            </a:endParaRPr>
          </a:p>
        </p:txBody>
      </p:sp>
      <p:sp>
        <p:nvSpPr>
          <p:cNvPr id="38" name="Text Box 89"/>
          <p:cNvSpPr txBox="1">
            <a:spLocks noChangeArrowheads="1"/>
          </p:cNvSpPr>
          <p:nvPr/>
        </p:nvSpPr>
        <p:spPr bwMode="auto">
          <a:xfrm>
            <a:off x="1647825" y="3586163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1" i="1" dirty="0"/>
              <a:t>Live</a:t>
            </a:r>
            <a:r>
              <a:rPr lang="el-GR" sz="1200" b="1" i="1" dirty="0"/>
              <a:t> </a:t>
            </a:r>
            <a:r>
              <a:rPr lang="en-US" sz="1200" b="1" i="1" dirty="0" smtClean="0"/>
              <a:t>Data</a:t>
            </a:r>
            <a:endParaRPr lang="el-GR" sz="1200" b="1" i="1" dirty="0"/>
          </a:p>
        </p:txBody>
      </p:sp>
      <p:pic>
        <p:nvPicPr>
          <p:cNvPr id="39" name="Picture 9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604837" cy="385763"/>
          </a:xfrm>
          <a:prstGeom prst="rect">
            <a:avLst/>
          </a:prstGeom>
          <a:noFill/>
        </p:spPr>
      </p:pic>
      <p:pic>
        <p:nvPicPr>
          <p:cNvPr id="40" name="Picture 9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604837" cy="385763"/>
          </a:xfrm>
          <a:prstGeom prst="rect">
            <a:avLst/>
          </a:prstGeom>
          <a:noFill/>
        </p:spPr>
      </p:pic>
      <p:pic>
        <p:nvPicPr>
          <p:cNvPr id="41" name="Picture 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070225"/>
            <a:ext cx="604837" cy="385763"/>
          </a:xfrm>
          <a:prstGeom prst="rect">
            <a:avLst/>
          </a:prstGeom>
          <a:noFill/>
        </p:spPr>
      </p:pic>
      <p:pic>
        <p:nvPicPr>
          <p:cNvPr id="42" name="Picture 9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3548063"/>
            <a:ext cx="604838" cy="385762"/>
          </a:xfrm>
          <a:prstGeom prst="rect">
            <a:avLst/>
          </a:prstGeom>
          <a:noFill/>
        </p:spPr>
      </p:pic>
      <p:sp>
        <p:nvSpPr>
          <p:cNvPr id="43" name="Line 94"/>
          <p:cNvSpPr>
            <a:spLocks noChangeShapeType="1"/>
          </p:cNvSpPr>
          <p:nvPr/>
        </p:nvSpPr>
        <p:spPr bwMode="auto">
          <a:xfrm>
            <a:off x="827088" y="3068638"/>
            <a:ext cx="504825" cy="5762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2771800" y="-27384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Geographic data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8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8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4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609285" name="Line 5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9286" name="Text Box 6"/>
          <p:cNvSpPr txBox="1">
            <a:spLocks noChangeArrowheads="1"/>
          </p:cNvSpPr>
          <p:nvPr/>
        </p:nvSpPr>
        <p:spPr bwMode="auto">
          <a:xfrm>
            <a:off x="2843213" y="3810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 b="1">
                <a:solidFill>
                  <a:schemeClr val="bg1"/>
                </a:solidFill>
              </a:rPr>
              <a:t>Γεωγραφικά Δεδομένα</a:t>
            </a:r>
          </a:p>
        </p:txBody>
      </p:sp>
      <p:pic>
        <p:nvPicPr>
          <p:cNvPr id="609287" name="Picture 7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609288" name="Line 8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9290" name="Rectangle 10"/>
          <p:cNvSpPr>
            <a:spLocks noChangeArrowheads="1"/>
          </p:cNvSpPr>
          <p:nvPr/>
        </p:nvSpPr>
        <p:spPr bwMode="auto">
          <a:xfrm>
            <a:off x="2484438" y="5789613"/>
            <a:ext cx="46033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818FC1"/>
                </a:solidFill>
                <a:latin typeface="Myriad Pro" pitchFamily="34" charset="0"/>
              </a:rPr>
              <a:t>Water supply points</a:t>
            </a:r>
            <a:r>
              <a:rPr lang="en-GB" sz="2800" b="1" dirty="0" smtClean="0">
                <a:solidFill>
                  <a:srgbClr val="818FC1"/>
                </a:solidFill>
                <a:latin typeface="Myriad Pro" pitchFamily="34" charset="0"/>
              </a:rPr>
              <a:t> – Tanks</a:t>
            </a:r>
            <a:endParaRPr lang="el-GR" sz="28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pic>
        <p:nvPicPr>
          <p:cNvPr id="609309" name="Picture 2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404813"/>
            <a:ext cx="6227762" cy="5400675"/>
          </a:xfrm>
          <a:prstGeom prst="rect">
            <a:avLst/>
          </a:prstGeom>
          <a:noFill/>
        </p:spPr>
      </p:pic>
      <p:pic>
        <p:nvPicPr>
          <p:cNvPr id="27" name="Picture 78" descr="fsc_primecen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671638"/>
            <a:ext cx="666750" cy="1397000"/>
          </a:xfrm>
          <a:prstGeom prst="rect">
            <a:avLst/>
          </a:prstGeom>
          <a:noFill/>
        </p:spPr>
      </p:pic>
      <p:grpSp>
        <p:nvGrpSpPr>
          <p:cNvPr id="28" name="Group 79"/>
          <p:cNvGrpSpPr>
            <a:grpSpLocks/>
          </p:cNvGrpSpPr>
          <p:nvPr/>
        </p:nvGrpSpPr>
        <p:grpSpPr bwMode="auto">
          <a:xfrm>
            <a:off x="558800" y="1628775"/>
            <a:ext cx="647700" cy="288925"/>
            <a:chOff x="884" y="527"/>
            <a:chExt cx="771" cy="182"/>
          </a:xfrm>
        </p:grpSpPr>
        <p:sp>
          <p:nvSpPr>
            <p:cNvPr id="29" name="Line 80"/>
            <p:cNvSpPr>
              <a:spLocks noChangeShapeType="1"/>
            </p:cNvSpPr>
            <p:nvPr/>
          </p:nvSpPr>
          <p:spPr bwMode="auto">
            <a:xfrm flipV="1">
              <a:off x="884" y="527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81"/>
            <p:cNvSpPr>
              <a:spLocks noChangeShapeType="1"/>
            </p:cNvSpPr>
            <p:nvPr/>
          </p:nvSpPr>
          <p:spPr bwMode="auto">
            <a:xfrm>
              <a:off x="1156" y="52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 Box 82"/>
          <p:cNvSpPr txBox="1">
            <a:spLocks noChangeArrowheads="1"/>
          </p:cNvSpPr>
          <p:nvPr/>
        </p:nvSpPr>
        <p:spPr bwMode="auto">
          <a:xfrm>
            <a:off x="682650" y="1351801"/>
            <a:ext cx="2089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Data Center</a:t>
            </a:r>
            <a:endParaRPr lang="el-GR" sz="1200" b="1" i="1" dirty="0"/>
          </a:p>
        </p:txBody>
      </p:sp>
      <p:sp>
        <p:nvSpPr>
          <p:cNvPr id="32" name="Line 83"/>
          <p:cNvSpPr>
            <a:spLocks noChangeShapeType="1"/>
          </p:cNvSpPr>
          <p:nvPr/>
        </p:nvSpPr>
        <p:spPr bwMode="auto">
          <a:xfrm>
            <a:off x="828675" y="2349500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84"/>
          <p:cNvSpPr>
            <a:spLocks noChangeShapeType="1"/>
          </p:cNvSpPr>
          <p:nvPr/>
        </p:nvSpPr>
        <p:spPr bwMode="auto">
          <a:xfrm>
            <a:off x="828675" y="2708275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85"/>
          <p:cNvSpPr>
            <a:spLocks noChangeShapeType="1"/>
          </p:cNvSpPr>
          <p:nvPr/>
        </p:nvSpPr>
        <p:spPr bwMode="auto">
          <a:xfrm>
            <a:off x="828675" y="2959100"/>
            <a:ext cx="503238" cy="215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Text Box 86"/>
          <p:cNvSpPr txBox="1">
            <a:spLocks noChangeArrowheads="1"/>
          </p:cNvSpPr>
          <p:nvPr/>
        </p:nvSpPr>
        <p:spPr bwMode="auto">
          <a:xfrm>
            <a:off x="1647825" y="3087688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Vector Data</a:t>
            </a:r>
            <a:endParaRPr lang="el-GR" sz="1200" b="1" i="1" dirty="0"/>
          </a:p>
        </p:txBody>
      </p:sp>
      <p:sp>
        <p:nvSpPr>
          <p:cNvPr id="36" name="Text Box 87"/>
          <p:cNvSpPr txBox="1">
            <a:spLocks noChangeArrowheads="1"/>
          </p:cNvSpPr>
          <p:nvPr/>
        </p:nvSpPr>
        <p:spPr bwMode="auto">
          <a:xfrm>
            <a:off x="1647825" y="21463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Raster Data</a:t>
            </a:r>
            <a:endParaRPr lang="el-GR" sz="1200" b="1" i="1" dirty="0"/>
          </a:p>
        </p:txBody>
      </p:sp>
      <p:sp>
        <p:nvSpPr>
          <p:cNvPr id="37" name="Text Box 88"/>
          <p:cNvSpPr txBox="1">
            <a:spLocks noChangeArrowheads="1"/>
          </p:cNvSpPr>
          <p:nvPr/>
        </p:nvSpPr>
        <p:spPr bwMode="auto">
          <a:xfrm>
            <a:off x="1647825" y="25654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>
                <a:solidFill>
                  <a:srgbClr val="C40237"/>
                </a:solidFill>
              </a:rPr>
              <a:t>Elevation Data</a:t>
            </a:r>
            <a:endParaRPr lang="el-GR" sz="1200" b="1" i="1" dirty="0">
              <a:solidFill>
                <a:srgbClr val="C40237"/>
              </a:solidFill>
            </a:endParaRPr>
          </a:p>
        </p:txBody>
      </p:sp>
      <p:sp>
        <p:nvSpPr>
          <p:cNvPr id="38" name="Text Box 89"/>
          <p:cNvSpPr txBox="1">
            <a:spLocks noChangeArrowheads="1"/>
          </p:cNvSpPr>
          <p:nvPr/>
        </p:nvSpPr>
        <p:spPr bwMode="auto">
          <a:xfrm>
            <a:off x="1647825" y="3586163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1" i="1" dirty="0"/>
              <a:t>Live</a:t>
            </a:r>
            <a:r>
              <a:rPr lang="el-GR" sz="1200" b="1" i="1" dirty="0"/>
              <a:t> </a:t>
            </a:r>
            <a:r>
              <a:rPr lang="en-US" sz="1200" b="1" i="1" dirty="0" smtClean="0"/>
              <a:t>Data</a:t>
            </a:r>
            <a:endParaRPr lang="el-GR" sz="1200" b="1" i="1" dirty="0"/>
          </a:p>
        </p:txBody>
      </p:sp>
      <p:pic>
        <p:nvPicPr>
          <p:cNvPr id="39" name="Picture 9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604837" cy="385763"/>
          </a:xfrm>
          <a:prstGeom prst="rect">
            <a:avLst/>
          </a:prstGeom>
          <a:noFill/>
        </p:spPr>
      </p:pic>
      <p:pic>
        <p:nvPicPr>
          <p:cNvPr id="40" name="Picture 9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604837" cy="385763"/>
          </a:xfrm>
          <a:prstGeom prst="rect">
            <a:avLst/>
          </a:prstGeom>
          <a:noFill/>
        </p:spPr>
      </p:pic>
      <p:pic>
        <p:nvPicPr>
          <p:cNvPr id="41" name="Picture 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070225"/>
            <a:ext cx="604837" cy="385763"/>
          </a:xfrm>
          <a:prstGeom prst="rect">
            <a:avLst/>
          </a:prstGeom>
          <a:noFill/>
        </p:spPr>
      </p:pic>
      <p:pic>
        <p:nvPicPr>
          <p:cNvPr id="42" name="Picture 9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3548063"/>
            <a:ext cx="604838" cy="385762"/>
          </a:xfrm>
          <a:prstGeom prst="rect">
            <a:avLst/>
          </a:prstGeom>
          <a:noFill/>
        </p:spPr>
      </p:pic>
      <p:sp>
        <p:nvSpPr>
          <p:cNvPr id="43" name="Line 94"/>
          <p:cNvSpPr>
            <a:spLocks noChangeShapeType="1"/>
          </p:cNvSpPr>
          <p:nvPr/>
        </p:nvSpPr>
        <p:spPr bwMode="auto">
          <a:xfrm>
            <a:off x="827088" y="3068638"/>
            <a:ext cx="504825" cy="5762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2790850" y="1191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Geographic data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9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395536" y="548680"/>
            <a:ext cx="799288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l-GR" sz="3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en-US" sz="6200" b="1" dirty="0" smtClean="0">
                <a:solidFill>
                  <a:srgbClr val="818FC1"/>
                </a:solidFill>
                <a:latin typeface="Myriad Pro" pitchFamily="34" charset="0"/>
              </a:rPr>
              <a:t>Civil Protection for Large Scale Natural Disasters</a:t>
            </a:r>
            <a:endParaRPr lang="el-GR" sz="6200" b="1" dirty="0" smtClean="0">
              <a:solidFill>
                <a:srgbClr val="818FC1"/>
              </a:solidFill>
              <a:latin typeface="Myriad Pro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l-GR" sz="35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Nowadays even if technology exists, the Public Safety Agencies face challenges when dealing with large scale natural disasters. The main reasons are the following:</a:t>
            </a:r>
            <a:endParaRPr kumimoji="0" lang="en-GB" sz="4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CC33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Lack of a common operation picture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CC33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4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4300" kern="0" dirty="0" smtClean="0">
                <a:latin typeface="+mn-lt"/>
              </a:rPr>
              <a:t>Limited </a:t>
            </a:r>
            <a:r>
              <a:rPr kumimoji="0" lang="en-US" sz="4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exchange and collaboration</a:t>
            </a:r>
            <a:r>
              <a:rPr kumimoji="0" lang="en-US" sz="43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between the involved organizations</a:t>
            </a:r>
            <a:r>
              <a:rPr kumimoji="0" lang="en-GB" sz="4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CC33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GB" sz="4300" kern="0" dirty="0" smtClean="0">
                <a:latin typeface="+mn-lt"/>
              </a:rPr>
              <a:t> </a:t>
            </a:r>
            <a:r>
              <a:rPr lang="en-US" sz="4300" kern="0" dirty="0" smtClean="0">
                <a:latin typeface="+mn-lt"/>
              </a:rPr>
              <a:t>Lack of </a:t>
            </a:r>
            <a:r>
              <a:rPr kumimoji="0" lang="en-US" sz="4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emergency</a:t>
            </a:r>
            <a:r>
              <a:rPr kumimoji="0" lang="en-US" sz="43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backup communications</a:t>
            </a:r>
            <a:endParaRPr kumimoji="0" lang="en-GB" sz="4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CC33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4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4300" kern="0" dirty="0" smtClean="0">
                <a:latin typeface="+mn-lt"/>
              </a:rPr>
              <a:t>Difficulties in communications, command and control of the available resources</a:t>
            </a:r>
            <a:endParaRPr kumimoji="0" lang="en-GB" sz="4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CC33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4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Inability to take advantage of the scientific knowledge for specific natural disasters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CC33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4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4300" kern="0" noProof="0" dirty="0" smtClean="0">
                <a:latin typeface="+mn-lt"/>
              </a:rPr>
              <a:t>Rare usage of sensor data from various services (</a:t>
            </a:r>
            <a:r>
              <a:rPr lang="en-GB" sz="4300" kern="0" dirty="0" err="1" smtClean="0">
                <a:latin typeface="+mn-lt"/>
              </a:rPr>
              <a:t>m</a:t>
            </a:r>
            <a:r>
              <a:rPr lang="en-GB" sz="4300" kern="0" noProof="0" dirty="0" err="1" smtClean="0">
                <a:latin typeface="+mn-lt"/>
              </a:rPr>
              <a:t>eterological</a:t>
            </a:r>
            <a:r>
              <a:rPr lang="en-GB" sz="4300" kern="0" noProof="0" dirty="0" smtClean="0">
                <a:latin typeface="+mn-lt"/>
              </a:rPr>
              <a:t>, seismological networks etc.)</a:t>
            </a:r>
            <a:endParaRPr kumimoji="0" lang="en-GB" sz="4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CC33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4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Inability to retrieve and use of scenarios and operational plans</a:t>
            </a:r>
            <a:endParaRPr kumimoji="0" lang="el-GR" sz="4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CC33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l-GR" sz="4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Fragmented procurements in each Agency that</a:t>
            </a:r>
            <a:r>
              <a:rPr kumimoji="0" lang="en-US" sz="43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results in isolated systems and </a:t>
            </a:r>
            <a:r>
              <a:rPr kumimoji="0" lang="en-US" sz="43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infrstructures</a:t>
            </a:r>
            <a:r>
              <a:rPr kumimoji="0" lang="en-US" sz="43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(IT, </a:t>
            </a:r>
            <a:r>
              <a:rPr kumimoji="0" lang="en-US" sz="43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Comms</a:t>
            </a:r>
            <a:r>
              <a:rPr kumimoji="0" lang="en-US" sz="43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l-GR" sz="4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CC33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l-GR" sz="4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4300" kern="0" dirty="0" smtClean="0">
                <a:latin typeface="+mn-lt"/>
              </a:rPr>
              <a:t>Lack of centralized planning and standards</a:t>
            </a:r>
            <a:endParaRPr kumimoji="0" lang="el-GR" sz="4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CC33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l-GR" sz="4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Significant costs</a:t>
            </a:r>
            <a:r>
              <a:rPr kumimoji="0" lang="en-US" sz="43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associated with the procurement of new equipment and IT </a:t>
            </a:r>
            <a:r>
              <a:rPr kumimoji="0" lang="en-US" sz="43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infrstructure</a:t>
            </a:r>
            <a:endParaRPr kumimoji="0" lang="el-GR" sz="4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4925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AutoTrack</a:t>
            </a:r>
            <a:r>
              <a:rPr lang="en-US" b="1" baseline="30000">
                <a:solidFill>
                  <a:schemeClr val="bg1"/>
                </a:solidFill>
              </a:rPr>
              <a:t>TM </a:t>
            </a:r>
            <a:r>
              <a:rPr lang="en-US" b="1">
                <a:solidFill>
                  <a:schemeClr val="bg1"/>
                </a:solidFill>
              </a:rPr>
              <a:t>FFIMS</a:t>
            </a:r>
            <a:endParaRPr lang="el-GR" b="1">
              <a:solidFill>
                <a:schemeClr val="bg1"/>
              </a:solidFill>
            </a:endParaRPr>
          </a:p>
        </p:txBody>
      </p:sp>
      <p:pic>
        <p:nvPicPr>
          <p:cNvPr id="9" name="Picture 6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79712" y="38100"/>
            <a:ext cx="7199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Large Scale Natural Disasters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6021288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366CC"/>
                </a:solidFill>
              </a:rPr>
              <a:t>* Frost &amp; Sullivan “First Responders’ C3I market: 2009-2018”</a:t>
            </a:r>
            <a:endParaRPr lang="en-US" sz="1400" b="1" dirty="0">
              <a:solidFill>
                <a:srgbClr val="33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885" name="Picture 21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548886" name="Line 2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8906" name="Rectangle 42"/>
          <p:cNvSpPr>
            <a:spLocks noChangeArrowheads="1"/>
          </p:cNvSpPr>
          <p:nvPr/>
        </p:nvSpPr>
        <p:spPr bwMode="auto">
          <a:xfrm>
            <a:off x="2987914" y="5789613"/>
            <a:ext cx="1656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818FC1"/>
                </a:solidFill>
                <a:latin typeface="Myriad Pro" pitchFamily="34" charset="0"/>
              </a:rPr>
              <a:t>Fuel data</a:t>
            </a:r>
            <a:endParaRPr lang="el-GR" sz="28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pic>
        <p:nvPicPr>
          <p:cNvPr id="548924" name="Picture 6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442913"/>
            <a:ext cx="6227762" cy="5362575"/>
          </a:xfrm>
          <a:prstGeom prst="rect">
            <a:avLst/>
          </a:prstGeom>
          <a:noFill/>
        </p:spPr>
      </p:pic>
      <p:pic>
        <p:nvPicPr>
          <p:cNvPr id="24" name="Picture 78" descr="fsc_primecen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671638"/>
            <a:ext cx="666750" cy="1397000"/>
          </a:xfrm>
          <a:prstGeom prst="rect">
            <a:avLst/>
          </a:prstGeom>
          <a:noFill/>
        </p:spPr>
      </p:pic>
      <p:grpSp>
        <p:nvGrpSpPr>
          <p:cNvPr id="25" name="Group 79"/>
          <p:cNvGrpSpPr>
            <a:grpSpLocks/>
          </p:cNvGrpSpPr>
          <p:nvPr/>
        </p:nvGrpSpPr>
        <p:grpSpPr bwMode="auto">
          <a:xfrm>
            <a:off x="558800" y="1628775"/>
            <a:ext cx="647700" cy="288925"/>
            <a:chOff x="884" y="527"/>
            <a:chExt cx="771" cy="182"/>
          </a:xfrm>
        </p:grpSpPr>
        <p:sp>
          <p:nvSpPr>
            <p:cNvPr id="26" name="Line 80"/>
            <p:cNvSpPr>
              <a:spLocks noChangeShapeType="1"/>
            </p:cNvSpPr>
            <p:nvPr/>
          </p:nvSpPr>
          <p:spPr bwMode="auto">
            <a:xfrm flipV="1">
              <a:off x="884" y="527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81"/>
            <p:cNvSpPr>
              <a:spLocks noChangeShapeType="1"/>
            </p:cNvSpPr>
            <p:nvPr/>
          </p:nvSpPr>
          <p:spPr bwMode="auto">
            <a:xfrm>
              <a:off x="1156" y="52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82"/>
          <p:cNvSpPr txBox="1">
            <a:spLocks noChangeArrowheads="1"/>
          </p:cNvSpPr>
          <p:nvPr/>
        </p:nvSpPr>
        <p:spPr bwMode="auto">
          <a:xfrm>
            <a:off x="682650" y="1351801"/>
            <a:ext cx="2089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Data Center</a:t>
            </a:r>
            <a:endParaRPr lang="el-GR" sz="1200" b="1" i="1" dirty="0"/>
          </a:p>
        </p:txBody>
      </p:sp>
      <p:sp>
        <p:nvSpPr>
          <p:cNvPr id="29" name="Line 83"/>
          <p:cNvSpPr>
            <a:spLocks noChangeShapeType="1"/>
          </p:cNvSpPr>
          <p:nvPr/>
        </p:nvSpPr>
        <p:spPr bwMode="auto">
          <a:xfrm>
            <a:off x="828675" y="2349500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84"/>
          <p:cNvSpPr>
            <a:spLocks noChangeShapeType="1"/>
          </p:cNvSpPr>
          <p:nvPr/>
        </p:nvSpPr>
        <p:spPr bwMode="auto">
          <a:xfrm>
            <a:off x="828675" y="2708275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85"/>
          <p:cNvSpPr>
            <a:spLocks noChangeShapeType="1"/>
          </p:cNvSpPr>
          <p:nvPr/>
        </p:nvSpPr>
        <p:spPr bwMode="auto">
          <a:xfrm>
            <a:off x="828675" y="2959100"/>
            <a:ext cx="503238" cy="215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86"/>
          <p:cNvSpPr txBox="1">
            <a:spLocks noChangeArrowheads="1"/>
          </p:cNvSpPr>
          <p:nvPr/>
        </p:nvSpPr>
        <p:spPr bwMode="auto">
          <a:xfrm>
            <a:off x="1647825" y="3087688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Vector Data</a:t>
            </a:r>
            <a:endParaRPr lang="el-GR" sz="1200" b="1" i="1" dirty="0"/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1647825" y="21463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Raster Data</a:t>
            </a:r>
            <a:endParaRPr lang="el-GR" sz="1200" b="1" i="1" dirty="0"/>
          </a:p>
        </p:txBody>
      </p:sp>
      <p:sp>
        <p:nvSpPr>
          <p:cNvPr id="34" name="Text Box 88"/>
          <p:cNvSpPr txBox="1">
            <a:spLocks noChangeArrowheads="1"/>
          </p:cNvSpPr>
          <p:nvPr/>
        </p:nvSpPr>
        <p:spPr bwMode="auto">
          <a:xfrm>
            <a:off x="1647825" y="25654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>
                <a:solidFill>
                  <a:srgbClr val="C40237"/>
                </a:solidFill>
              </a:rPr>
              <a:t>Elevation Data</a:t>
            </a:r>
            <a:endParaRPr lang="el-GR" sz="1200" b="1" i="1" dirty="0">
              <a:solidFill>
                <a:srgbClr val="C40237"/>
              </a:solidFill>
            </a:endParaRPr>
          </a:p>
        </p:txBody>
      </p:sp>
      <p:sp>
        <p:nvSpPr>
          <p:cNvPr id="35" name="Text Box 89"/>
          <p:cNvSpPr txBox="1">
            <a:spLocks noChangeArrowheads="1"/>
          </p:cNvSpPr>
          <p:nvPr/>
        </p:nvSpPr>
        <p:spPr bwMode="auto">
          <a:xfrm>
            <a:off x="1647825" y="3586163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1" i="1" dirty="0"/>
              <a:t>Live</a:t>
            </a:r>
            <a:r>
              <a:rPr lang="el-GR" sz="1200" b="1" i="1" dirty="0"/>
              <a:t> </a:t>
            </a:r>
            <a:r>
              <a:rPr lang="en-US" sz="1200" b="1" i="1" dirty="0" smtClean="0"/>
              <a:t>Data</a:t>
            </a:r>
            <a:endParaRPr lang="el-GR" sz="1200" b="1" i="1" dirty="0"/>
          </a:p>
        </p:txBody>
      </p:sp>
      <p:pic>
        <p:nvPicPr>
          <p:cNvPr id="36" name="Picture 9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604837" cy="385763"/>
          </a:xfrm>
          <a:prstGeom prst="rect">
            <a:avLst/>
          </a:prstGeom>
          <a:noFill/>
        </p:spPr>
      </p:pic>
      <p:pic>
        <p:nvPicPr>
          <p:cNvPr id="37" name="Picture 9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604837" cy="385763"/>
          </a:xfrm>
          <a:prstGeom prst="rect">
            <a:avLst/>
          </a:prstGeom>
          <a:noFill/>
        </p:spPr>
      </p:pic>
      <p:pic>
        <p:nvPicPr>
          <p:cNvPr id="38" name="Picture 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070225"/>
            <a:ext cx="604837" cy="385763"/>
          </a:xfrm>
          <a:prstGeom prst="rect">
            <a:avLst/>
          </a:prstGeom>
          <a:noFill/>
        </p:spPr>
      </p:pic>
      <p:pic>
        <p:nvPicPr>
          <p:cNvPr id="39" name="Picture 9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3548063"/>
            <a:ext cx="604838" cy="385762"/>
          </a:xfrm>
          <a:prstGeom prst="rect">
            <a:avLst/>
          </a:prstGeom>
          <a:noFill/>
        </p:spPr>
      </p:pic>
      <p:sp>
        <p:nvSpPr>
          <p:cNvPr id="40" name="Line 94"/>
          <p:cNvSpPr>
            <a:spLocks noChangeShapeType="1"/>
          </p:cNvSpPr>
          <p:nvPr/>
        </p:nvSpPr>
        <p:spPr bwMode="auto">
          <a:xfrm>
            <a:off x="827088" y="3068638"/>
            <a:ext cx="504825" cy="5762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2771800" y="28575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Geographic data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8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8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90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7" name="Rectangle 3"/>
          <p:cNvSpPr>
            <a:spLocks noChangeArrowheads="1"/>
          </p:cNvSpPr>
          <p:nvPr/>
        </p:nvSpPr>
        <p:spPr bwMode="auto">
          <a:xfrm>
            <a:off x="2651820" y="5862638"/>
            <a:ext cx="5573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818FC1"/>
                </a:solidFill>
                <a:latin typeface="Myriad Pro" pitchFamily="34" charset="0"/>
              </a:rPr>
              <a:t>Fire Brigade Services and Stations</a:t>
            </a:r>
            <a:endParaRPr lang="el-GR" sz="28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pic>
        <p:nvPicPr>
          <p:cNvPr id="610308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610309" name="Line 5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10328" name="Picture 2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427038"/>
            <a:ext cx="6300787" cy="5378450"/>
          </a:xfrm>
          <a:prstGeom prst="rect">
            <a:avLst/>
          </a:prstGeom>
          <a:noFill/>
        </p:spPr>
      </p:pic>
      <p:pic>
        <p:nvPicPr>
          <p:cNvPr id="24" name="Picture 78" descr="fsc_primecen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671638"/>
            <a:ext cx="666750" cy="1397000"/>
          </a:xfrm>
          <a:prstGeom prst="rect">
            <a:avLst/>
          </a:prstGeom>
          <a:noFill/>
        </p:spPr>
      </p:pic>
      <p:grpSp>
        <p:nvGrpSpPr>
          <p:cNvPr id="25" name="Group 79"/>
          <p:cNvGrpSpPr>
            <a:grpSpLocks/>
          </p:cNvGrpSpPr>
          <p:nvPr/>
        </p:nvGrpSpPr>
        <p:grpSpPr bwMode="auto">
          <a:xfrm>
            <a:off x="558800" y="1628775"/>
            <a:ext cx="647700" cy="288925"/>
            <a:chOff x="884" y="527"/>
            <a:chExt cx="771" cy="182"/>
          </a:xfrm>
        </p:grpSpPr>
        <p:sp>
          <p:nvSpPr>
            <p:cNvPr id="26" name="Line 80"/>
            <p:cNvSpPr>
              <a:spLocks noChangeShapeType="1"/>
            </p:cNvSpPr>
            <p:nvPr/>
          </p:nvSpPr>
          <p:spPr bwMode="auto">
            <a:xfrm flipV="1">
              <a:off x="884" y="527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81"/>
            <p:cNvSpPr>
              <a:spLocks noChangeShapeType="1"/>
            </p:cNvSpPr>
            <p:nvPr/>
          </p:nvSpPr>
          <p:spPr bwMode="auto">
            <a:xfrm>
              <a:off x="1156" y="52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82"/>
          <p:cNvSpPr txBox="1">
            <a:spLocks noChangeArrowheads="1"/>
          </p:cNvSpPr>
          <p:nvPr/>
        </p:nvSpPr>
        <p:spPr bwMode="auto">
          <a:xfrm>
            <a:off x="682650" y="1351801"/>
            <a:ext cx="2089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Data Center</a:t>
            </a:r>
            <a:endParaRPr lang="el-GR" sz="1200" b="1" i="1" dirty="0"/>
          </a:p>
        </p:txBody>
      </p:sp>
      <p:sp>
        <p:nvSpPr>
          <p:cNvPr id="29" name="Line 83"/>
          <p:cNvSpPr>
            <a:spLocks noChangeShapeType="1"/>
          </p:cNvSpPr>
          <p:nvPr/>
        </p:nvSpPr>
        <p:spPr bwMode="auto">
          <a:xfrm>
            <a:off x="828675" y="2349500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84"/>
          <p:cNvSpPr>
            <a:spLocks noChangeShapeType="1"/>
          </p:cNvSpPr>
          <p:nvPr/>
        </p:nvSpPr>
        <p:spPr bwMode="auto">
          <a:xfrm>
            <a:off x="828675" y="2708275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85"/>
          <p:cNvSpPr>
            <a:spLocks noChangeShapeType="1"/>
          </p:cNvSpPr>
          <p:nvPr/>
        </p:nvSpPr>
        <p:spPr bwMode="auto">
          <a:xfrm>
            <a:off x="828675" y="2959100"/>
            <a:ext cx="503238" cy="215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86"/>
          <p:cNvSpPr txBox="1">
            <a:spLocks noChangeArrowheads="1"/>
          </p:cNvSpPr>
          <p:nvPr/>
        </p:nvSpPr>
        <p:spPr bwMode="auto">
          <a:xfrm>
            <a:off x="1647825" y="3087688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Vector Data</a:t>
            </a:r>
            <a:endParaRPr lang="el-GR" sz="1200" b="1" i="1" dirty="0"/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1647825" y="21463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Raster Data</a:t>
            </a:r>
            <a:endParaRPr lang="el-GR" sz="1200" b="1" i="1" dirty="0"/>
          </a:p>
        </p:txBody>
      </p:sp>
      <p:sp>
        <p:nvSpPr>
          <p:cNvPr id="34" name="Text Box 88"/>
          <p:cNvSpPr txBox="1">
            <a:spLocks noChangeArrowheads="1"/>
          </p:cNvSpPr>
          <p:nvPr/>
        </p:nvSpPr>
        <p:spPr bwMode="auto">
          <a:xfrm>
            <a:off x="1647825" y="25654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>
                <a:solidFill>
                  <a:srgbClr val="C40237"/>
                </a:solidFill>
              </a:rPr>
              <a:t>Elevation Data</a:t>
            </a:r>
            <a:endParaRPr lang="el-GR" sz="1200" b="1" i="1" dirty="0">
              <a:solidFill>
                <a:srgbClr val="C40237"/>
              </a:solidFill>
            </a:endParaRPr>
          </a:p>
        </p:txBody>
      </p:sp>
      <p:sp>
        <p:nvSpPr>
          <p:cNvPr id="35" name="Text Box 89"/>
          <p:cNvSpPr txBox="1">
            <a:spLocks noChangeArrowheads="1"/>
          </p:cNvSpPr>
          <p:nvPr/>
        </p:nvSpPr>
        <p:spPr bwMode="auto">
          <a:xfrm>
            <a:off x="1647825" y="3586163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1" i="1" dirty="0"/>
              <a:t>Live</a:t>
            </a:r>
            <a:r>
              <a:rPr lang="el-GR" sz="1200" b="1" i="1" dirty="0"/>
              <a:t> </a:t>
            </a:r>
            <a:r>
              <a:rPr lang="en-US" sz="1200" b="1" i="1" dirty="0" smtClean="0"/>
              <a:t>Data</a:t>
            </a:r>
            <a:endParaRPr lang="el-GR" sz="1200" b="1" i="1" dirty="0"/>
          </a:p>
        </p:txBody>
      </p:sp>
      <p:pic>
        <p:nvPicPr>
          <p:cNvPr id="36" name="Picture 9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604837" cy="385763"/>
          </a:xfrm>
          <a:prstGeom prst="rect">
            <a:avLst/>
          </a:prstGeom>
          <a:noFill/>
        </p:spPr>
      </p:pic>
      <p:pic>
        <p:nvPicPr>
          <p:cNvPr id="37" name="Picture 9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604837" cy="385763"/>
          </a:xfrm>
          <a:prstGeom prst="rect">
            <a:avLst/>
          </a:prstGeom>
          <a:noFill/>
        </p:spPr>
      </p:pic>
      <p:pic>
        <p:nvPicPr>
          <p:cNvPr id="38" name="Picture 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070225"/>
            <a:ext cx="604837" cy="385763"/>
          </a:xfrm>
          <a:prstGeom prst="rect">
            <a:avLst/>
          </a:prstGeom>
          <a:noFill/>
        </p:spPr>
      </p:pic>
      <p:pic>
        <p:nvPicPr>
          <p:cNvPr id="39" name="Picture 9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3548063"/>
            <a:ext cx="604838" cy="385762"/>
          </a:xfrm>
          <a:prstGeom prst="rect">
            <a:avLst/>
          </a:prstGeom>
          <a:noFill/>
        </p:spPr>
      </p:pic>
      <p:sp>
        <p:nvSpPr>
          <p:cNvPr id="40" name="Line 94"/>
          <p:cNvSpPr>
            <a:spLocks noChangeShapeType="1"/>
          </p:cNvSpPr>
          <p:nvPr/>
        </p:nvSpPr>
        <p:spPr bwMode="auto">
          <a:xfrm>
            <a:off x="827088" y="3068638"/>
            <a:ext cx="504825" cy="5762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2805113" y="28575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Geographic data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0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330" name="Picture 2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611331" name="Line 3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1333" name="Rectangle 5"/>
          <p:cNvSpPr>
            <a:spLocks noChangeArrowheads="1"/>
          </p:cNvSpPr>
          <p:nvPr/>
        </p:nvSpPr>
        <p:spPr bwMode="auto">
          <a:xfrm>
            <a:off x="3059113" y="5862638"/>
            <a:ext cx="40844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818FC1"/>
                </a:solidFill>
                <a:latin typeface="Myriad Pro" pitchFamily="34" charset="0"/>
              </a:rPr>
              <a:t>Forest Restoration Areas</a:t>
            </a:r>
            <a:endParaRPr lang="el-GR" sz="28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pic>
        <p:nvPicPr>
          <p:cNvPr id="61133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404813"/>
            <a:ext cx="6227762" cy="5545137"/>
          </a:xfrm>
          <a:prstGeom prst="rect">
            <a:avLst/>
          </a:prstGeom>
          <a:noFill/>
        </p:spPr>
      </p:pic>
      <p:pic>
        <p:nvPicPr>
          <p:cNvPr id="24" name="Picture 78" descr="fsc_primecen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671638"/>
            <a:ext cx="666750" cy="1397000"/>
          </a:xfrm>
          <a:prstGeom prst="rect">
            <a:avLst/>
          </a:prstGeom>
          <a:noFill/>
        </p:spPr>
      </p:pic>
      <p:grpSp>
        <p:nvGrpSpPr>
          <p:cNvPr id="25" name="Group 79"/>
          <p:cNvGrpSpPr>
            <a:grpSpLocks/>
          </p:cNvGrpSpPr>
          <p:nvPr/>
        </p:nvGrpSpPr>
        <p:grpSpPr bwMode="auto">
          <a:xfrm>
            <a:off x="558800" y="1628775"/>
            <a:ext cx="647700" cy="288925"/>
            <a:chOff x="884" y="527"/>
            <a:chExt cx="771" cy="182"/>
          </a:xfrm>
        </p:grpSpPr>
        <p:sp>
          <p:nvSpPr>
            <p:cNvPr id="26" name="Line 80"/>
            <p:cNvSpPr>
              <a:spLocks noChangeShapeType="1"/>
            </p:cNvSpPr>
            <p:nvPr/>
          </p:nvSpPr>
          <p:spPr bwMode="auto">
            <a:xfrm flipV="1">
              <a:off x="884" y="527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81"/>
            <p:cNvSpPr>
              <a:spLocks noChangeShapeType="1"/>
            </p:cNvSpPr>
            <p:nvPr/>
          </p:nvSpPr>
          <p:spPr bwMode="auto">
            <a:xfrm>
              <a:off x="1156" y="52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82"/>
          <p:cNvSpPr txBox="1">
            <a:spLocks noChangeArrowheads="1"/>
          </p:cNvSpPr>
          <p:nvPr/>
        </p:nvSpPr>
        <p:spPr bwMode="auto">
          <a:xfrm>
            <a:off x="682650" y="1351801"/>
            <a:ext cx="2089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Data Center</a:t>
            </a:r>
            <a:endParaRPr lang="el-GR" sz="1200" b="1" i="1" dirty="0"/>
          </a:p>
        </p:txBody>
      </p:sp>
      <p:sp>
        <p:nvSpPr>
          <p:cNvPr id="29" name="Line 83"/>
          <p:cNvSpPr>
            <a:spLocks noChangeShapeType="1"/>
          </p:cNvSpPr>
          <p:nvPr/>
        </p:nvSpPr>
        <p:spPr bwMode="auto">
          <a:xfrm>
            <a:off x="828675" y="2349500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84"/>
          <p:cNvSpPr>
            <a:spLocks noChangeShapeType="1"/>
          </p:cNvSpPr>
          <p:nvPr/>
        </p:nvSpPr>
        <p:spPr bwMode="auto">
          <a:xfrm>
            <a:off x="828675" y="2708275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85"/>
          <p:cNvSpPr>
            <a:spLocks noChangeShapeType="1"/>
          </p:cNvSpPr>
          <p:nvPr/>
        </p:nvSpPr>
        <p:spPr bwMode="auto">
          <a:xfrm>
            <a:off x="828675" y="2959100"/>
            <a:ext cx="503238" cy="215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86"/>
          <p:cNvSpPr txBox="1">
            <a:spLocks noChangeArrowheads="1"/>
          </p:cNvSpPr>
          <p:nvPr/>
        </p:nvSpPr>
        <p:spPr bwMode="auto">
          <a:xfrm>
            <a:off x="1647825" y="3087688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Vector Data</a:t>
            </a:r>
            <a:endParaRPr lang="el-GR" sz="1200" b="1" i="1" dirty="0"/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1647825" y="21463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Raster Data</a:t>
            </a:r>
            <a:endParaRPr lang="el-GR" sz="1200" b="1" i="1" dirty="0"/>
          </a:p>
        </p:txBody>
      </p:sp>
      <p:sp>
        <p:nvSpPr>
          <p:cNvPr id="34" name="Text Box 88"/>
          <p:cNvSpPr txBox="1">
            <a:spLocks noChangeArrowheads="1"/>
          </p:cNvSpPr>
          <p:nvPr/>
        </p:nvSpPr>
        <p:spPr bwMode="auto">
          <a:xfrm>
            <a:off x="1647825" y="25654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>
                <a:solidFill>
                  <a:srgbClr val="C40237"/>
                </a:solidFill>
              </a:rPr>
              <a:t>Elevation Data</a:t>
            </a:r>
            <a:endParaRPr lang="el-GR" sz="1200" b="1" i="1" dirty="0">
              <a:solidFill>
                <a:srgbClr val="C40237"/>
              </a:solidFill>
            </a:endParaRPr>
          </a:p>
        </p:txBody>
      </p:sp>
      <p:sp>
        <p:nvSpPr>
          <p:cNvPr id="35" name="Text Box 89"/>
          <p:cNvSpPr txBox="1">
            <a:spLocks noChangeArrowheads="1"/>
          </p:cNvSpPr>
          <p:nvPr/>
        </p:nvSpPr>
        <p:spPr bwMode="auto">
          <a:xfrm>
            <a:off x="1647825" y="3586163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1" i="1" dirty="0"/>
              <a:t>Live</a:t>
            </a:r>
            <a:r>
              <a:rPr lang="el-GR" sz="1200" b="1" i="1" dirty="0"/>
              <a:t> </a:t>
            </a:r>
            <a:r>
              <a:rPr lang="en-US" sz="1200" b="1" i="1" dirty="0" smtClean="0"/>
              <a:t>Data</a:t>
            </a:r>
            <a:endParaRPr lang="el-GR" sz="1200" b="1" i="1" dirty="0"/>
          </a:p>
        </p:txBody>
      </p:sp>
      <p:pic>
        <p:nvPicPr>
          <p:cNvPr id="36" name="Picture 9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604837" cy="385763"/>
          </a:xfrm>
          <a:prstGeom prst="rect">
            <a:avLst/>
          </a:prstGeom>
          <a:noFill/>
        </p:spPr>
      </p:pic>
      <p:pic>
        <p:nvPicPr>
          <p:cNvPr id="37" name="Picture 9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604837" cy="385763"/>
          </a:xfrm>
          <a:prstGeom prst="rect">
            <a:avLst/>
          </a:prstGeom>
          <a:noFill/>
        </p:spPr>
      </p:pic>
      <p:pic>
        <p:nvPicPr>
          <p:cNvPr id="38" name="Picture 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070225"/>
            <a:ext cx="604837" cy="385763"/>
          </a:xfrm>
          <a:prstGeom prst="rect">
            <a:avLst/>
          </a:prstGeom>
          <a:noFill/>
        </p:spPr>
      </p:pic>
      <p:pic>
        <p:nvPicPr>
          <p:cNvPr id="39" name="Picture 9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3548063"/>
            <a:ext cx="604838" cy="385762"/>
          </a:xfrm>
          <a:prstGeom prst="rect">
            <a:avLst/>
          </a:prstGeom>
          <a:noFill/>
        </p:spPr>
      </p:pic>
      <p:sp>
        <p:nvSpPr>
          <p:cNvPr id="40" name="Line 94"/>
          <p:cNvSpPr>
            <a:spLocks noChangeShapeType="1"/>
          </p:cNvSpPr>
          <p:nvPr/>
        </p:nvSpPr>
        <p:spPr bwMode="auto">
          <a:xfrm>
            <a:off x="827088" y="3068638"/>
            <a:ext cx="504825" cy="5762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2805113" y="28575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Geographic data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354" name="Picture 2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612355" name="Line 3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2357" name="Rectangle 5"/>
          <p:cNvSpPr>
            <a:spLocks noChangeArrowheads="1"/>
          </p:cNvSpPr>
          <p:nvPr/>
        </p:nvSpPr>
        <p:spPr bwMode="auto">
          <a:xfrm>
            <a:off x="3995738" y="5876925"/>
            <a:ext cx="4219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818FC1"/>
                </a:solidFill>
                <a:latin typeface="Myriad Pro" pitchFamily="34" charset="0"/>
              </a:rPr>
              <a:t>Garbage Collection Areas</a:t>
            </a:r>
            <a:endParaRPr lang="el-GR" sz="28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pic>
        <p:nvPicPr>
          <p:cNvPr id="61235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420688"/>
            <a:ext cx="6227762" cy="5529262"/>
          </a:xfrm>
          <a:prstGeom prst="rect">
            <a:avLst/>
          </a:prstGeom>
          <a:noFill/>
        </p:spPr>
      </p:pic>
      <p:pic>
        <p:nvPicPr>
          <p:cNvPr id="24" name="Picture 78" descr="fsc_primecen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671638"/>
            <a:ext cx="666750" cy="1397000"/>
          </a:xfrm>
          <a:prstGeom prst="rect">
            <a:avLst/>
          </a:prstGeom>
          <a:noFill/>
        </p:spPr>
      </p:pic>
      <p:grpSp>
        <p:nvGrpSpPr>
          <p:cNvPr id="25" name="Group 79"/>
          <p:cNvGrpSpPr>
            <a:grpSpLocks/>
          </p:cNvGrpSpPr>
          <p:nvPr/>
        </p:nvGrpSpPr>
        <p:grpSpPr bwMode="auto">
          <a:xfrm>
            <a:off x="558800" y="1628775"/>
            <a:ext cx="647700" cy="288925"/>
            <a:chOff x="884" y="527"/>
            <a:chExt cx="771" cy="182"/>
          </a:xfrm>
        </p:grpSpPr>
        <p:sp>
          <p:nvSpPr>
            <p:cNvPr id="26" name="Line 80"/>
            <p:cNvSpPr>
              <a:spLocks noChangeShapeType="1"/>
            </p:cNvSpPr>
            <p:nvPr/>
          </p:nvSpPr>
          <p:spPr bwMode="auto">
            <a:xfrm flipV="1">
              <a:off x="884" y="527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81"/>
            <p:cNvSpPr>
              <a:spLocks noChangeShapeType="1"/>
            </p:cNvSpPr>
            <p:nvPr/>
          </p:nvSpPr>
          <p:spPr bwMode="auto">
            <a:xfrm>
              <a:off x="1156" y="52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82"/>
          <p:cNvSpPr txBox="1">
            <a:spLocks noChangeArrowheads="1"/>
          </p:cNvSpPr>
          <p:nvPr/>
        </p:nvSpPr>
        <p:spPr bwMode="auto">
          <a:xfrm>
            <a:off x="682650" y="1351801"/>
            <a:ext cx="2089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Data Center</a:t>
            </a:r>
            <a:endParaRPr lang="el-GR" sz="1200" b="1" i="1" dirty="0"/>
          </a:p>
        </p:txBody>
      </p:sp>
      <p:sp>
        <p:nvSpPr>
          <p:cNvPr id="29" name="Line 83"/>
          <p:cNvSpPr>
            <a:spLocks noChangeShapeType="1"/>
          </p:cNvSpPr>
          <p:nvPr/>
        </p:nvSpPr>
        <p:spPr bwMode="auto">
          <a:xfrm>
            <a:off x="828675" y="2349500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84"/>
          <p:cNvSpPr>
            <a:spLocks noChangeShapeType="1"/>
          </p:cNvSpPr>
          <p:nvPr/>
        </p:nvSpPr>
        <p:spPr bwMode="auto">
          <a:xfrm>
            <a:off x="828675" y="2708275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85"/>
          <p:cNvSpPr>
            <a:spLocks noChangeShapeType="1"/>
          </p:cNvSpPr>
          <p:nvPr/>
        </p:nvSpPr>
        <p:spPr bwMode="auto">
          <a:xfrm>
            <a:off x="828675" y="2959100"/>
            <a:ext cx="503238" cy="215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86"/>
          <p:cNvSpPr txBox="1">
            <a:spLocks noChangeArrowheads="1"/>
          </p:cNvSpPr>
          <p:nvPr/>
        </p:nvSpPr>
        <p:spPr bwMode="auto">
          <a:xfrm>
            <a:off x="1647825" y="3087688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Vector Data</a:t>
            </a:r>
            <a:endParaRPr lang="el-GR" sz="1200" b="1" i="1" dirty="0"/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1647825" y="21463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Raster Data</a:t>
            </a:r>
            <a:endParaRPr lang="el-GR" sz="1200" b="1" i="1" dirty="0"/>
          </a:p>
        </p:txBody>
      </p:sp>
      <p:sp>
        <p:nvSpPr>
          <p:cNvPr id="34" name="Text Box 88"/>
          <p:cNvSpPr txBox="1">
            <a:spLocks noChangeArrowheads="1"/>
          </p:cNvSpPr>
          <p:nvPr/>
        </p:nvSpPr>
        <p:spPr bwMode="auto">
          <a:xfrm>
            <a:off x="1647825" y="25654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>
                <a:solidFill>
                  <a:srgbClr val="C40237"/>
                </a:solidFill>
              </a:rPr>
              <a:t>Elevation Data</a:t>
            </a:r>
            <a:endParaRPr lang="el-GR" sz="1200" b="1" i="1" dirty="0">
              <a:solidFill>
                <a:srgbClr val="C40237"/>
              </a:solidFill>
            </a:endParaRPr>
          </a:p>
        </p:txBody>
      </p:sp>
      <p:sp>
        <p:nvSpPr>
          <p:cNvPr id="35" name="Text Box 89"/>
          <p:cNvSpPr txBox="1">
            <a:spLocks noChangeArrowheads="1"/>
          </p:cNvSpPr>
          <p:nvPr/>
        </p:nvSpPr>
        <p:spPr bwMode="auto">
          <a:xfrm>
            <a:off x="1647825" y="3586163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1" i="1" dirty="0"/>
              <a:t>Live</a:t>
            </a:r>
            <a:r>
              <a:rPr lang="el-GR" sz="1200" b="1" i="1" dirty="0"/>
              <a:t> </a:t>
            </a:r>
            <a:r>
              <a:rPr lang="en-US" sz="1200" b="1" i="1" dirty="0" smtClean="0"/>
              <a:t>Data</a:t>
            </a:r>
            <a:endParaRPr lang="el-GR" sz="1200" b="1" i="1" dirty="0"/>
          </a:p>
        </p:txBody>
      </p:sp>
      <p:pic>
        <p:nvPicPr>
          <p:cNvPr id="36" name="Picture 9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604837" cy="385763"/>
          </a:xfrm>
          <a:prstGeom prst="rect">
            <a:avLst/>
          </a:prstGeom>
          <a:noFill/>
        </p:spPr>
      </p:pic>
      <p:pic>
        <p:nvPicPr>
          <p:cNvPr id="37" name="Picture 9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604837" cy="385763"/>
          </a:xfrm>
          <a:prstGeom prst="rect">
            <a:avLst/>
          </a:prstGeom>
          <a:noFill/>
        </p:spPr>
      </p:pic>
      <p:pic>
        <p:nvPicPr>
          <p:cNvPr id="38" name="Picture 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070225"/>
            <a:ext cx="604837" cy="385763"/>
          </a:xfrm>
          <a:prstGeom prst="rect">
            <a:avLst/>
          </a:prstGeom>
          <a:noFill/>
        </p:spPr>
      </p:pic>
      <p:pic>
        <p:nvPicPr>
          <p:cNvPr id="39" name="Picture 9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3548063"/>
            <a:ext cx="604838" cy="385762"/>
          </a:xfrm>
          <a:prstGeom prst="rect">
            <a:avLst/>
          </a:prstGeom>
          <a:noFill/>
        </p:spPr>
      </p:pic>
      <p:sp>
        <p:nvSpPr>
          <p:cNvPr id="40" name="Line 94"/>
          <p:cNvSpPr>
            <a:spLocks noChangeShapeType="1"/>
          </p:cNvSpPr>
          <p:nvPr/>
        </p:nvSpPr>
        <p:spPr bwMode="auto">
          <a:xfrm>
            <a:off x="827088" y="3068638"/>
            <a:ext cx="504825" cy="5762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2814638" y="1905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Geographic data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378" name="Picture 2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613379" name="Line 3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3381" name="Rectangle 5"/>
          <p:cNvSpPr>
            <a:spLocks noChangeArrowheads="1"/>
          </p:cNvSpPr>
          <p:nvPr/>
        </p:nvSpPr>
        <p:spPr bwMode="auto">
          <a:xfrm>
            <a:off x="2771775" y="5862638"/>
            <a:ext cx="26920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818FC1"/>
                </a:solidFill>
                <a:latin typeface="Myriad Pro" pitchFamily="34" charset="0"/>
              </a:rPr>
              <a:t>Places / Villages</a:t>
            </a:r>
            <a:endParaRPr lang="el-GR" sz="28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pic>
        <p:nvPicPr>
          <p:cNvPr id="613401" name="Picture 2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431800"/>
            <a:ext cx="6227762" cy="5445125"/>
          </a:xfrm>
          <a:prstGeom prst="rect">
            <a:avLst/>
          </a:prstGeom>
          <a:noFill/>
        </p:spPr>
      </p:pic>
      <p:pic>
        <p:nvPicPr>
          <p:cNvPr id="24" name="Picture 78" descr="fsc_primecen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671638"/>
            <a:ext cx="666750" cy="1397000"/>
          </a:xfrm>
          <a:prstGeom prst="rect">
            <a:avLst/>
          </a:prstGeom>
          <a:noFill/>
        </p:spPr>
      </p:pic>
      <p:grpSp>
        <p:nvGrpSpPr>
          <p:cNvPr id="25" name="Group 79"/>
          <p:cNvGrpSpPr>
            <a:grpSpLocks/>
          </p:cNvGrpSpPr>
          <p:nvPr/>
        </p:nvGrpSpPr>
        <p:grpSpPr bwMode="auto">
          <a:xfrm>
            <a:off x="558800" y="1628775"/>
            <a:ext cx="647700" cy="288925"/>
            <a:chOff x="884" y="527"/>
            <a:chExt cx="771" cy="182"/>
          </a:xfrm>
        </p:grpSpPr>
        <p:sp>
          <p:nvSpPr>
            <p:cNvPr id="26" name="Line 80"/>
            <p:cNvSpPr>
              <a:spLocks noChangeShapeType="1"/>
            </p:cNvSpPr>
            <p:nvPr/>
          </p:nvSpPr>
          <p:spPr bwMode="auto">
            <a:xfrm flipV="1">
              <a:off x="884" y="527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81"/>
            <p:cNvSpPr>
              <a:spLocks noChangeShapeType="1"/>
            </p:cNvSpPr>
            <p:nvPr/>
          </p:nvSpPr>
          <p:spPr bwMode="auto">
            <a:xfrm>
              <a:off x="1156" y="52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82"/>
          <p:cNvSpPr txBox="1">
            <a:spLocks noChangeArrowheads="1"/>
          </p:cNvSpPr>
          <p:nvPr/>
        </p:nvSpPr>
        <p:spPr bwMode="auto">
          <a:xfrm>
            <a:off x="682650" y="1351801"/>
            <a:ext cx="2089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Data Center</a:t>
            </a:r>
            <a:endParaRPr lang="el-GR" sz="1200" b="1" i="1" dirty="0"/>
          </a:p>
        </p:txBody>
      </p:sp>
      <p:sp>
        <p:nvSpPr>
          <p:cNvPr id="29" name="Line 83"/>
          <p:cNvSpPr>
            <a:spLocks noChangeShapeType="1"/>
          </p:cNvSpPr>
          <p:nvPr/>
        </p:nvSpPr>
        <p:spPr bwMode="auto">
          <a:xfrm>
            <a:off x="828675" y="2349500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84"/>
          <p:cNvSpPr>
            <a:spLocks noChangeShapeType="1"/>
          </p:cNvSpPr>
          <p:nvPr/>
        </p:nvSpPr>
        <p:spPr bwMode="auto">
          <a:xfrm>
            <a:off x="828675" y="2708275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85"/>
          <p:cNvSpPr>
            <a:spLocks noChangeShapeType="1"/>
          </p:cNvSpPr>
          <p:nvPr/>
        </p:nvSpPr>
        <p:spPr bwMode="auto">
          <a:xfrm>
            <a:off x="828675" y="2959100"/>
            <a:ext cx="503238" cy="215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86"/>
          <p:cNvSpPr txBox="1">
            <a:spLocks noChangeArrowheads="1"/>
          </p:cNvSpPr>
          <p:nvPr/>
        </p:nvSpPr>
        <p:spPr bwMode="auto">
          <a:xfrm>
            <a:off x="1647825" y="3087688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Vector Data</a:t>
            </a:r>
            <a:endParaRPr lang="el-GR" sz="1200" b="1" i="1" dirty="0"/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1647825" y="21463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Raster Data</a:t>
            </a:r>
            <a:endParaRPr lang="el-GR" sz="1200" b="1" i="1" dirty="0"/>
          </a:p>
        </p:txBody>
      </p:sp>
      <p:sp>
        <p:nvSpPr>
          <p:cNvPr id="34" name="Text Box 88"/>
          <p:cNvSpPr txBox="1">
            <a:spLocks noChangeArrowheads="1"/>
          </p:cNvSpPr>
          <p:nvPr/>
        </p:nvSpPr>
        <p:spPr bwMode="auto">
          <a:xfrm>
            <a:off x="1647825" y="25654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>
                <a:solidFill>
                  <a:srgbClr val="C40237"/>
                </a:solidFill>
              </a:rPr>
              <a:t>Elevation Data</a:t>
            </a:r>
            <a:endParaRPr lang="el-GR" sz="1200" b="1" i="1" dirty="0">
              <a:solidFill>
                <a:srgbClr val="C40237"/>
              </a:solidFill>
            </a:endParaRPr>
          </a:p>
        </p:txBody>
      </p:sp>
      <p:sp>
        <p:nvSpPr>
          <p:cNvPr id="35" name="Text Box 89"/>
          <p:cNvSpPr txBox="1">
            <a:spLocks noChangeArrowheads="1"/>
          </p:cNvSpPr>
          <p:nvPr/>
        </p:nvSpPr>
        <p:spPr bwMode="auto">
          <a:xfrm>
            <a:off x="1647825" y="3586163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1" i="1" dirty="0"/>
              <a:t>Live</a:t>
            </a:r>
            <a:r>
              <a:rPr lang="el-GR" sz="1200" b="1" i="1" dirty="0"/>
              <a:t> </a:t>
            </a:r>
            <a:r>
              <a:rPr lang="en-US" sz="1200" b="1" i="1" dirty="0" smtClean="0"/>
              <a:t>Data</a:t>
            </a:r>
            <a:endParaRPr lang="el-GR" sz="1200" b="1" i="1" dirty="0"/>
          </a:p>
        </p:txBody>
      </p:sp>
      <p:pic>
        <p:nvPicPr>
          <p:cNvPr id="36" name="Picture 9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604837" cy="385763"/>
          </a:xfrm>
          <a:prstGeom prst="rect">
            <a:avLst/>
          </a:prstGeom>
          <a:noFill/>
        </p:spPr>
      </p:pic>
      <p:pic>
        <p:nvPicPr>
          <p:cNvPr id="37" name="Picture 9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604837" cy="385763"/>
          </a:xfrm>
          <a:prstGeom prst="rect">
            <a:avLst/>
          </a:prstGeom>
          <a:noFill/>
        </p:spPr>
      </p:pic>
      <p:pic>
        <p:nvPicPr>
          <p:cNvPr id="38" name="Picture 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070225"/>
            <a:ext cx="604837" cy="385763"/>
          </a:xfrm>
          <a:prstGeom prst="rect">
            <a:avLst/>
          </a:prstGeom>
          <a:noFill/>
        </p:spPr>
      </p:pic>
      <p:pic>
        <p:nvPicPr>
          <p:cNvPr id="39" name="Picture 9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3548063"/>
            <a:ext cx="604838" cy="385762"/>
          </a:xfrm>
          <a:prstGeom prst="rect">
            <a:avLst/>
          </a:prstGeom>
          <a:noFill/>
        </p:spPr>
      </p:pic>
      <p:sp>
        <p:nvSpPr>
          <p:cNvPr id="40" name="Line 94"/>
          <p:cNvSpPr>
            <a:spLocks noChangeShapeType="1"/>
          </p:cNvSpPr>
          <p:nvPr/>
        </p:nvSpPr>
        <p:spPr bwMode="auto">
          <a:xfrm>
            <a:off x="827088" y="3068638"/>
            <a:ext cx="504825" cy="5762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2795588" y="1905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Geographic data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02" name="Picture 2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614403" name="Line 3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405" name="Rectangle 5"/>
          <p:cNvSpPr>
            <a:spLocks noChangeArrowheads="1"/>
          </p:cNvSpPr>
          <p:nvPr/>
        </p:nvSpPr>
        <p:spPr bwMode="auto">
          <a:xfrm>
            <a:off x="2843213" y="5805488"/>
            <a:ext cx="41765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818FC1"/>
                </a:solidFill>
                <a:latin typeface="Myriad Pro" pitchFamily="34" charset="0"/>
              </a:rPr>
              <a:t>Various Points of Interest</a:t>
            </a:r>
            <a:endParaRPr lang="el-GR" sz="28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pic>
        <p:nvPicPr>
          <p:cNvPr id="614424" name="Picture 2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404813"/>
            <a:ext cx="6227762" cy="5472112"/>
          </a:xfrm>
          <a:prstGeom prst="rect">
            <a:avLst/>
          </a:prstGeom>
          <a:noFill/>
        </p:spPr>
      </p:pic>
      <p:pic>
        <p:nvPicPr>
          <p:cNvPr id="24" name="Picture 78" descr="fsc_primecen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671638"/>
            <a:ext cx="666750" cy="1397000"/>
          </a:xfrm>
          <a:prstGeom prst="rect">
            <a:avLst/>
          </a:prstGeom>
          <a:noFill/>
        </p:spPr>
      </p:pic>
      <p:grpSp>
        <p:nvGrpSpPr>
          <p:cNvPr id="25" name="Group 79"/>
          <p:cNvGrpSpPr>
            <a:grpSpLocks/>
          </p:cNvGrpSpPr>
          <p:nvPr/>
        </p:nvGrpSpPr>
        <p:grpSpPr bwMode="auto">
          <a:xfrm>
            <a:off x="558800" y="1628775"/>
            <a:ext cx="647700" cy="288925"/>
            <a:chOff x="884" y="527"/>
            <a:chExt cx="771" cy="182"/>
          </a:xfrm>
        </p:grpSpPr>
        <p:sp>
          <p:nvSpPr>
            <p:cNvPr id="26" name="Line 80"/>
            <p:cNvSpPr>
              <a:spLocks noChangeShapeType="1"/>
            </p:cNvSpPr>
            <p:nvPr/>
          </p:nvSpPr>
          <p:spPr bwMode="auto">
            <a:xfrm flipV="1">
              <a:off x="884" y="527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81"/>
            <p:cNvSpPr>
              <a:spLocks noChangeShapeType="1"/>
            </p:cNvSpPr>
            <p:nvPr/>
          </p:nvSpPr>
          <p:spPr bwMode="auto">
            <a:xfrm>
              <a:off x="1156" y="52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82"/>
          <p:cNvSpPr txBox="1">
            <a:spLocks noChangeArrowheads="1"/>
          </p:cNvSpPr>
          <p:nvPr/>
        </p:nvSpPr>
        <p:spPr bwMode="auto">
          <a:xfrm>
            <a:off x="682650" y="1351801"/>
            <a:ext cx="2089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Data Center</a:t>
            </a:r>
            <a:endParaRPr lang="el-GR" sz="1200" b="1" i="1" dirty="0"/>
          </a:p>
        </p:txBody>
      </p:sp>
      <p:sp>
        <p:nvSpPr>
          <p:cNvPr id="29" name="Line 83"/>
          <p:cNvSpPr>
            <a:spLocks noChangeShapeType="1"/>
          </p:cNvSpPr>
          <p:nvPr/>
        </p:nvSpPr>
        <p:spPr bwMode="auto">
          <a:xfrm>
            <a:off x="828675" y="2349500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84"/>
          <p:cNvSpPr>
            <a:spLocks noChangeShapeType="1"/>
          </p:cNvSpPr>
          <p:nvPr/>
        </p:nvSpPr>
        <p:spPr bwMode="auto">
          <a:xfrm>
            <a:off x="828675" y="2708275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85"/>
          <p:cNvSpPr>
            <a:spLocks noChangeShapeType="1"/>
          </p:cNvSpPr>
          <p:nvPr/>
        </p:nvSpPr>
        <p:spPr bwMode="auto">
          <a:xfrm>
            <a:off x="828675" y="2959100"/>
            <a:ext cx="503238" cy="215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86"/>
          <p:cNvSpPr txBox="1">
            <a:spLocks noChangeArrowheads="1"/>
          </p:cNvSpPr>
          <p:nvPr/>
        </p:nvSpPr>
        <p:spPr bwMode="auto">
          <a:xfrm>
            <a:off x="1647825" y="3087688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Vector Data</a:t>
            </a:r>
            <a:endParaRPr lang="el-GR" sz="1200" b="1" i="1" dirty="0"/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1647825" y="21463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Raster Data</a:t>
            </a:r>
            <a:endParaRPr lang="el-GR" sz="1200" b="1" i="1" dirty="0"/>
          </a:p>
        </p:txBody>
      </p:sp>
      <p:sp>
        <p:nvSpPr>
          <p:cNvPr id="34" name="Text Box 88"/>
          <p:cNvSpPr txBox="1">
            <a:spLocks noChangeArrowheads="1"/>
          </p:cNvSpPr>
          <p:nvPr/>
        </p:nvSpPr>
        <p:spPr bwMode="auto">
          <a:xfrm>
            <a:off x="1647825" y="25654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>
                <a:solidFill>
                  <a:srgbClr val="C40237"/>
                </a:solidFill>
              </a:rPr>
              <a:t>Elevation Data</a:t>
            </a:r>
            <a:endParaRPr lang="el-GR" sz="1200" b="1" i="1" dirty="0">
              <a:solidFill>
                <a:srgbClr val="C40237"/>
              </a:solidFill>
            </a:endParaRPr>
          </a:p>
        </p:txBody>
      </p:sp>
      <p:sp>
        <p:nvSpPr>
          <p:cNvPr id="35" name="Text Box 89"/>
          <p:cNvSpPr txBox="1">
            <a:spLocks noChangeArrowheads="1"/>
          </p:cNvSpPr>
          <p:nvPr/>
        </p:nvSpPr>
        <p:spPr bwMode="auto">
          <a:xfrm>
            <a:off x="1647825" y="3586163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1" i="1" dirty="0"/>
              <a:t>Live</a:t>
            </a:r>
            <a:r>
              <a:rPr lang="el-GR" sz="1200" b="1" i="1" dirty="0"/>
              <a:t> </a:t>
            </a:r>
            <a:r>
              <a:rPr lang="en-US" sz="1200" b="1" i="1" dirty="0" smtClean="0"/>
              <a:t>Data</a:t>
            </a:r>
            <a:endParaRPr lang="el-GR" sz="1200" b="1" i="1" dirty="0"/>
          </a:p>
        </p:txBody>
      </p:sp>
      <p:pic>
        <p:nvPicPr>
          <p:cNvPr id="36" name="Picture 9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604837" cy="385763"/>
          </a:xfrm>
          <a:prstGeom prst="rect">
            <a:avLst/>
          </a:prstGeom>
          <a:noFill/>
        </p:spPr>
      </p:pic>
      <p:pic>
        <p:nvPicPr>
          <p:cNvPr id="37" name="Picture 9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604837" cy="385763"/>
          </a:xfrm>
          <a:prstGeom prst="rect">
            <a:avLst/>
          </a:prstGeom>
          <a:noFill/>
        </p:spPr>
      </p:pic>
      <p:pic>
        <p:nvPicPr>
          <p:cNvPr id="38" name="Picture 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070225"/>
            <a:ext cx="604837" cy="385763"/>
          </a:xfrm>
          <a:prstGeom prst="rect">
            <a:avLst/>
          </a:prstGeom>
          <a:noFill/>
        </p:spPr>
      </p:pic>
      <p:pic>
        <p:nvPicPr>
          <p:cNvPr id="39" name="Picture 9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3548063"/>
            <a:ext cx="604838" cy="385762"/>
          </a:xfrm>
          <a:prstGeom prst="rect">
            <a:avLst/>
          </a:prstGeom>
          <a:noFill/>
        </p:spPr>
      </p:pic>
      <p:sp>
        <p:nvSpPr>
          <p:cNvPr id="40" name="Line 94"/>
          <p:cNvSpPr>
            <a:spLocks noChangeShapeType="1"/>
          </p:cNvSpPr>
          <p:nvPr/>
        </p:nvSpPr>
        <p:spPr bwMode="auto">
          <a:xfrm>
            <a:off x="827088" y="3068638"/>
            <a:ext cx="504825" cy="5762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2771204" y="1905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Geographic data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389" name="Picture 5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656390" name="Line 6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6392" name="Rectangle 8"/>
          <p:cNvSpPr>
            <a:spLocks noChangeArrowheads="1"/>
          </p:cNvSpPr>
          <p:nvPr/>
        </p:nvSpPr>
        <p:spPr bwMode="auto">
          <a:xfrm>
            <a:off x="2843213" y="5805488"/>
            <a:ext cx="5727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818FC1"/>
                </a:solidFill>
                <a:latin typeface="Myriad Pro" pitchFamily="34" charset="0"/>
              </a:rPr>
              <a:t>Meteorological data from stations</a:t>
            </a:r>
            <a:endParaRPr lang="el-GR" sz="28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pic>
        <p:nvPicPr>
          <p:cNvPr id="656411" name="Picture 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423863"/>
            <a:ext cx="6227762" cy="5411787"/>
          </a:xfrm>
          <a:prstGeom prst="rect">
            <a:avLst/>
          </a:prstGeom>
          <a:noFill/>
        </p:spPr>
      </p:pic>
      <p:pic>
        <p:nvPicPr>
          <p:cNvPr id="24" name="Picture 78" descr="fsc_primecen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671638"/>
            <a:ext cx="666750" cy="1397000"/>
          </a:xfrm>
          <a:prstGeom prst="rect">
            <a:avLst/>
          </a:prstGeom>
          <a:noFill/>
        </p:spPr>
      </p:pic>
      <p:grpSp>
        <p:nvGrpSpPr>
          <p:cNvPr id="25" name="Group 79"/>
          <p:cNvGrpSpPr>
            <a:grpSpLocks/>
          </p:cNvGrpSpPr>
          <p:nvPr/>
        </p:nvGrpSpPr>
        <p:grpSpPr bwMode="auto">
          <a:xfrm>
            <a:off x="558800" y="1628775"/>
            <a:ext cx="647700" cy="288925"/>
            <a:chOff x="884" y="527"/>
            <a:chExt cx="771" cy="182"/>
          </a:xfrm>
        </p:grpSpPr>
        <p:sp>
          <p:nvSpPr>
            <p:cNvPr id="26" name="Line 80"/>
            <p:cNvSpPr>
              <a:spLocks noChangeShapeType="1"/>
            </p:cNvSpPr>
            <p:nvPr/>
          </p:nvSpPr>
          <p:spPr bwMode="auto">
            <a:xfrm flipV="1">
              <a:off x="884" y="527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81"/>
            <p:cNvSpPr>
              <a:spLocks noChangeShapeType="1"/>
            </p:cNvSpPr>
            <p:nvPr/>
          </p:nvSpPr>
          <p:spPr bwMode="auto">
            <a:xfrm>
              <a:off x="1156" y="52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82"/>
          <p:cNvSpPr txBox="1">
            <a:spLocks noChangeArrowheads="1"/>
          </p:cNvSpPr>
          <p:nvPr/>
        </p:nvSpPr>
        <p:spPr bwMode="auto">
          <a:xfrm>
            <a:off x="682650" y="1351801"/>
            <a:ext cx="2089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Data Center</a:t>
            </a:r>
            <a:endParaRPr lang="el-GR" sz="1200" b="1" i="1" dirty="0"/>
          </a:p>
        </p:txBody>
      </p:sp>
      <p:sp>
        <p:nvSpPr>
          <p:cNvPr id="29" name="Line 83"/>
          <p:cNvSpPr>
            <a:spLocks noChangeShapeType="1"/>
          </p:cNvSpPr>
          <p:nvPr/>
        </p:nvSpPr>
        <p:spPr bwMode="auto">
          <a:xfrm>
            <a:off x="828675" y="2349500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84"/>
          <p:cNvSpPr>
            <a:spLocks noChangeShapeType="1"/>
          </p:cNvSpPr>
          <p:nvPr/>
        </p:nvSpPr>
        <p:spPr bwMode="auto">
          <a:xfrm>
            <a:off x="828675" y="2708275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85"/>
          <p:cNvSpPr>
            <a:spLocks noChangeShapeType="1"/>
          </p:cNvSpPr>
          <p:nvPr/>
        </p:nvSpPr>
        <p:spPr bwMode="auto">
          <a:xfrm>
            <a:off x="828675" y="2959100"/>
            <a:ext cx="503238" cy="215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86"/>
          <p:cNvSpPr txBox="1">
            <a:spLocks noChangeArrowheads="1"/>
          </p:cNvSpPr>
          <p:nvPr/>
        </p:nvSpPr>
        <p:spPr bwMode="auto">
          <a:xfrm>
            <a:off x="1647825" y="3087688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Vector Data</a:t>
            </a:r>
            <a:endParaRPr lang="el-GR" sz="1200" b="1" i="1" dirty="0"/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1647825" y="21463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/>
              <a:t>Raster Data</a:t>
            </a:r>
            <a:endParaRPr lang="el-GR" sz="1200" b="1" i="1" dirty="0"/>
          </a:p>
        </p:txBody>
      </p:sp>
      <p:sp>
        <p:nvSpPr>
          <p:cNvPr id="34" name="Text Box 88"/>
          <p:cNvSpPr txBox="1">
            <a:spLocks noChangeArrowheads="1"/>
          </p:cNvSpPr>
          <p:nvPr/>
        </p:nvSpPr>
        <p:spPr bwMode="auto">
          <a:xfrm>
            <a:off x="1647825" y="2565400"/>
            <a:ext cx="215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 dirty="0" smtClean="0">
                <a:solidFill>
                  <a:srgbClr val="C40237"/>
                </a:solidFill>
              </a:rPr>
              <a:t>Elevation Data</a:t>
            </a:r>
            <a:endParaRPr lang="el-GR" sz="1200" b="1" i="1" dirty="0">
              <a:solidFill>
                <a:srgbClr val="C40237"/>
              </a:solidFill>
            </a:endParaRPr>
          </a:p>
        </p:txBody>
      </p:sp>
      <p:sp>
        <p:nvSpPr>
          <p:cNvPr id="35" name="Text Box 89"/>
          <p:cNvSpPr txBox="1">
            <a:spLocks noChangeArrowheads="1"/>
          </p:cNvSpPr>
          <p:nvPr/>
        </p:nvSpPr>
        <p:spPr bwMode="auto">
          <a:xfrm>
            <a:off x="1647825" y="3586163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1" i="1" dirty="0"/>
              <a:t>Live</a:t>
            </a:r>
            <a:r>
              <a:rPr lang="el-GR" sz="1200" b="1" i="1" dirty="0"/>
              <a:t> </a:t>
            </a:r>
            <a:r>
              <a:rPr lang="en-US" sz="1200" b="1" i="1" dirty="0" smtClean="0"/>
              <a:t>Data</a:t>
            </a:r>
            <a:endParaRPr lang="el-GR" sz="1200" b="1" i="1" dirty="0"/>
          </a:p>
        </p:txBody>
      </p:sp>
      <p:pic>
        <p:nvPicPr>
          <p:cNvPr id="36" name="Picture 9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604837" cy="385763"/>
          </a:xfrm>
          <a:prstGeom prst="rect">
            <a:avLst/>
          </a:prstGeom>
          <a:noFill/>
        </p:spPr>
      </p:pic>
      <p:pic>
        <p:nvPicPr>
          <p:cNvPr id="37" name="Picture 9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604837" cy="385763"/>
          </a:xfrm>
          <a:prstGeom prst="rect">
            <a:avLst/>
          </a:prstGeom>
          <a:noFill/>
        </p:spPr>
      </p:pic>
      <p:pic>
        <p:nvPicPr>
          <p:cNvPr id="38" name="Picture 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070225"/>
            <a:ext cx="604837" cy="385763"/>
          </a:xfrm>
          <a:prstGeom prst="rect">
            <a:avLst/>
          </a:prstGeom>
          <a:noFill/>
        </p:spPr>
      </p:pic>
      <p:pic>
        <p:nvPicPr>
          <p:cNvPr id="39" name="Picture 9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3548063"/>
            <a:ext cx="604838" cy="385762"/>
          </a:xfrm>
          <a:prstGeom prst="rect">
            <a:avLst/>
          </a:prstGeom>
          <a:noFill/>
        </p:spPr>
      </p:pic>
      <p:sp>
        <p:nvSpPr>
          <p:cNvPr id="40" name="Line 94"/>
          <p:cNvSpPr>
            <a:spLocks noChangeShapeType="1"/>
          </p:cNvSpPr>
          <p:nvPr/>
        </p:nvSpPr>
        <p:spPr bwMode="auto">
          <a:xfrm>
            <a:off x="827088" y="3068638"/>
            <a:ext cx="504825" cy="5762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2795588" y="1905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Geographic data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9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512763" y="5194300"/>
            <a:ext cx="837971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Wingdings" pitchFamily="2" charset="2"/>
              <a:buChar char="v"/>
            </a:pPr>
            <a:r>
              <a:rPr lang="el-GR" sz="2000" dirty="0">
                <a:latin typeface="+mj-lt"/>
              </a:rPr>
              <a:t>   </a:t>
            </a:r>
            <a:r>
              <a:rPr lang="en-US" sz="2000" dirty="0" smtClean="0">
                <a:latin typeface="+mj-lt"/>
              </a:rPr>
              <a:t>In total lots of </a:t>
            </a:r>
            <a:r>
              <a:rPr lang="en-US" sz="2000" dirty="0" err="1" smtClean="0">
                <a:latin typeface="+mj-lt"/>
              </a:rPr>
              <a:t>TeraBytes</a:t>
            </a:r>
            <a:r>
              <a:rPr lang="en-US" sz="2000" dirty="0" smtClean="0">
                <a:latin typeface="+mj-lt"/>
              </a:rPr>
              <a:t> of information needs to be gathered</a:t>
            </a:r>
            <a:endParaRPr lang="el-GR" sz="2000" dirty="0">
              <a:latin typeface="+mj-lt"/>
            </a:endParaRPr>
          </a:p>
        </p:txBody>
      </p:sp>
      <p:pic>
        <p:nvPicPr>
          <p:cNvPr id="544773" name="Picture 5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544774" name="Line 6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827088" y="549275"/>
            <a:ext cx="7380287" cy="4464050"/>
            <a:chOff x="521" y="346"/>
            <a:chExt cx="4649" cy="2812"/>
          </a:xfrm>
        </p:grpSpPr>
        <p:pic>
          <p:nvPicPr>
            <p:cNvPr id="544810" name="Picture 42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46"/>
              <a:ext cx="1020" cy="907"/>
            </a:xfrm>
            <a:prstGeom prst="rect">
              <a:avLst/>
            </a:prstGeom>
            <a:noFill/>
          </p:spPr>
        </p:pic>
        <p:pic>
          <p:nvPicPr>
            <p:cNvPr id="544811" name="Picture 43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2251"/>
              <a:ext cx="1020" cy="907"/>
            </a:xfrm>
            <a:prstGeom prst="rect">
              <a:avLst/>
            </a:prstGeom>
            <a:noFill/>
          </p:spPr>
        </p:pic>
        <p:pic>
          <p:nvPicPr>
            <p:cNvPr id="544812" name="Picture 44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251"/>
              <a:ext cx="1020" cy="907"/>
            </a:xfrm>
            <a:prstGeom prst="rect">
              <a:avLst/>
            </a:prstGeom>
            <a:noFill/>
          </p:spPr>
        </p:pic>
        <p:pic>
          <p:nvPicPr>
            <p:cNvPr id="544813" name="Picture 45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251"/>
              <a:ext cx="1020" cy="907"/>
            </a:xfrm>
            <a:prstGeom prst="rect">
              <a:avLst/>
            </a:prstGeom>
            <a:noFill/>
          </p:spPr>
        </p:pic>
        <p:pic>
          <p:nvPicPr>
            <p:cNvPr id="544814" name="Picture 46"/>
            <p:cNvPicPr>
              <a:picLocks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251"/>
              <a:ext cx="1020" cy="907"/>
            </a:xfrm>
            <a:prstGeom prst="rect">
              <a:avLst/>
            </a:prstGeom>
            <a:noFill/>
          </p:spPr>
        </p:pic>
        <p:pic>
          <p:nvPicPr>
            <p:cNvPr id="544815" name="Picture 47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298"/>
              <a:ext cx="1020" cy="907"/>
            </a:xfrm>
            <a:prstGeom prst="rect">
              <a:avLst/>
            </a:prstGeom>
            <a:noFill/>
          </p:spPr>
        </p:pic>
        <p:pic>
          <p:nvPicPr>
            <p:cNvPr id="544816" name="Picture 48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298"/>
              <a:ext cx="1020" cy="907"/>
            </a:xfrm>
            <a:prstGeom prst="rect">
              <a:avLst/>
            </a:prstGeom>
            <a:noFill/>
          </p:spPr>
        </p:pic>
        <p:pic>
          <p:nvPicPr>
            <p:cNvPr id="544817" name="Picture 49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298"/>
              <a:ext cx="1020" cy="907"/>
            </a:xfrm>
            <a:prstGeom prst="rect">
              <a:avLst/>
            </a:prstGeom>
            <a:noFill/>
          </p:spPr>
        </p:pic>
        <p:pic>
          <p:nvPicPr>
            <p:cNvPr id="544819" name="Picture 51"/>
            <p:cNvPicPr>
              <a:picLocks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46"/>
              <a:ext cx="1020" cy="907"/>
            </a:xfrm>
            <a:prstGeom prst="rect">
              <a:avLst/>
            </a:prstGeom>
            <a:noFill/>
          </p:spPr>
        </p:pic>
        <p:pic>
          <p:nvPicPr>
            <p:cNvPr id="544820" name="Picture 52"/>
            <p:cNvPicPr>
              <a:picLocks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346"/>
              <a:ext cx="1020" cy="907"/>
            </a:xfrm>
            <a:prstGeom prst="rect">
              <a:avLst/>
            </a:prstGeom>
            <a:noFill/>
          </p:spPr>
        </p:pic>
        <p:pic>
          <p:nvPicPr>
            <p:cNvPr id="544821" name="Picture 53"/>
            <p:cNvPicPr>
              <a:picLocks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346"/>
              <a:ext cx="1020" cy="907"/>
            </a:xfrm>
            <a:prstGeom prst="rect">
              <a:avLst/>
            </a:prstGeom>
            <a:noFill/>
          </p:spPr>
        </p:pic>
        <p:pic>
          <p:nvPicPr>
            <p:cNvPr id="544822" name="Picture 54"/>
            <p:cNvPicPr>
              <a:picLocks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298"/>
              <a:ext cx="1020" cy="907"/>
            </a:xfrm>
            <a:prstGeom prst="rect">
              <a:avLst/>
            </a:prstGeom>
            <a:noFill/>
          </p:spPr>
        </p:pic>
      </p:grpSp>
      <p:sp>
        <p:nvSpPr>
          <p:cNvPr id="544824" name="Rectangle 56"/>
          <p:cNvSpPr>
            <a:spLocks noChangeArrowheads="1"/>
          </p:cNvSpPr>
          <p:nvPr/>
        </p:nvSpPr>
        <p:spPr bwMode="auto">
          <a:xfrm>
            <a:off x="534988" y="5823669"/>
            <a:ext cx="46570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000" dirty="0">
                <a:solidFill>
                  <a:srgbClr val="C40237"/>
                </a:solidFill>
              </a:rPr>
              <a:t>  </a:t>
            </a:r>
            <a:r>
              <a:rPr lang="en-US" sz="2000" dirty="0" smtClean="0">
                <a:solidFill>
                  <a:srgbClr val="C40237"/>
                </a:solidFill>
              </a:rPr>
              <a:t> Maintenance/Updates is mandatory</a:t>
            </a:r>
            <a:r>
              <a:rPr lang="el-GR" sz="2000" dirty="0">
                <a:solidFill>
                  <a:srgbClr val="C40237"/>
                </a:solidFill>
              </a:rPr>
              <a:t/>
            </a:r>
            <a:br>
              <a:rPr lang="el-GR" sz="2000" dirty="0">
                <a:solidFill>
                  <a:srgbClr val="C40237"/>
                </a:solidFill>
              </a:rPr>
            </a:br>
            <a:endParaRPr lang="el-GR" sz="2000" dirty="0">
              <a:solidFill>
                <a:srgbClr val="C40237"/>
              </a:solidFill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2771800" y="28575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Geographic data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48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/>
          </p:cNvSpPr>
          <p:nvPr/>
        </p:nvSpPr>
        <p:spPr bwMode="auto">
          <a:xfrm>
            <a:off x="107504" y="1509713"/>
            <a:ext cx="60769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17375E"/>
                </a:solidFill>
                <a:latin typeface="Myriad Pro" pitchFamily="34" charset="0"/>
              </a:rPr>
              <a:t>Forest Fire Spread Simulation</a:t>
            </a:r>
            <a:endParaRPr lang="el-GR" sz="2000" dirty="0" smtClean="0">
              <a:solidFill>
                <a:srgbClr val="17375E"/>
              </a:solidFill>
              <a:latin typeface="Myriad Pro" pitchFamily="34" charset="0"/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None/>
            </a:pPr>
            <a:endParaRPr lang="en-GB" sz="2000" dirty="0">
              <a:solidFill>
                <a:srgbClr val="17375E"/>
              </a:solidFill>
              <a:latin typeface="Myriad Pro" pitchFamily="34" charset="0"/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17375E"/>
                </a:solidFill>
                <a:latin typeface="Myriad Pro" pitchFamily="34" charset="0"/>
              </a:rPr>
              <a:t>Optimal Spatial Distribution of Resources</a:t>
            </a:r>
            <a:endParaRPr lang="el-GR" sz="2000" dirty="0" smtClean="0">
              <a:solidFill>
                <a:srgbClr val="17375E"/>
              </a:solidFill>
              <a:latin typeface="Myriad Pro" pitchFamily="34" charset="0"/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endParaRPr lang="en-GB" sz="2000" dirty="0">
              <a:solidFill>
                <a:srgbClr val="17375E"/>
              </a:solidFill>
              <a:latin typeface="Myriad Pro" pitchFamily="34" charset="0"/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17375E"/>
                </a:solidFill>
                <a:latin typeface="Myriad Pro" pitchFamily="34" charset="0"/>
              </a:rPr>
              <a:t>Emergency Routing</a:t>
            </a:r>
            <a:endParaRPr lang="el-GR" sz="2000" dirty="0" smtClean="0">
              <a:solidFill>
                <a:srgbClr val="17375E"/>
              </a:solidFill>
              <a:latin typeface="Myriad Pro" pitchFamily="34" charset="0"/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endParaRPr lang="el-GR" sz="2000" dirty="0">
              <a:solidFill>
                <a:srgbClr val="17375E"/>
              </a:solidFill>
              <a:latin typeface="Myriad Pro" pitchFamily="34" charset="0"/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17375E"/>
                </a:solidFill>
                <a:latin typeface="Myriad Pro" pitchFamily="34" charset="0"/>
              </a:rPr>
              <a:t>Evacuation Risk</a:t>
            </a:r>
            <a:endParaRPr lang="en-US" sz="2000" dirty="0">
              <a:solidFill>
                <a:srgbClr val="17375E"/>
              </a:solidFill>
              <a:latin typeface="Myriad Pro" pitchFamily="34" charset="0"/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None/>
            </a:pPr>
            <a:endParaRPr lang="en-US" sz="2000" dirty="0">
              <a:solidFill>
                <a:srgbClr val="17375E"/>
              </a:solidFill>
              <a:latin typeface="Myriad Pro" pitchFamily="34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107504" y="468313"/>
            <a:ext cx="86439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dirty="0" smtClean="0">
                <a:solidFill>
                  <a:srgbClr val="818FC1"/>
                </a:solidFill>
                <a:latin typeface="Myriad Pro" pitchFamily="34" charset="0"/>
              </a:rPr>
              <a:t>Mission Planning Tools</a:t>
            </a:r>
            <a:endParaRPr lang="el-GR" sz="2400" b="1" dirty="0">
              <a:solidFill>
                <a:srgbClr val="818FC1"/>
              </a:solidFill>
              <a:latin typeface="Myriad Pro" pitchFamily="34" charset="0"/>
            </a:endParaRPr>
          </a:p>
        </p:txBody>
      </p:sp>
      <p:pic>
        <p:nvPicPr>
          <p:cNvPr id="478227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0" y="2547938"/>
            <a:ext cx="2771775" cy="4032250"/>
          </a:xfrm>
          <a:prstGeom prst="rect">
            <a:avLst/>
          </a:prstGeom>
          <a:noFill/>
        </p:spPr>
      </p:pic>
      <p:pic>
        <p:nvPicPr>
          <p:cNvPr id="478228" name="Picture 20" descr="Athens_2004_control_r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0" y="458788"/>
            <a:ext cx="2771775" cy="2089150"/>
          </a:xfrm>
          <a:prstGeom prst="rect">
            <a:avLst/>
          </a:prstGeom>
          <a:noFill/>
        </p:spPr>
      </p:pic>
      <p:pic>
        <p:nvPicPr>
          <p:cNvPr id="478231" name="Picture 23" descr="Untitled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478232" name="Line 24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233" name="Text Box 25"/>
          <p:cNvSpPr txBox="1">
            <a:spLocks noChangeArrowheads="1"/>
          </p:cNvSpPr>
          <p:nvPr/>
        </p:nvSpPr>
        <p:spPr bwMode="auto">
          <a:xfrm>
            <a:off x="34925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AutoTrack</a:t>
            </a:r>
            <a:r>
              <a:rPr lang="en-US" b="1" baseline="30000">
                <a:solidFill>
                  <a:schemeClr val="bg1"/>
                </a:solidFill>
              </a:rPr>
              <a:t>TM </a:t>
            </a:r>
            <a:r>
              <a:rPr lang="en-US" b="1">
                <a:solidFill>
                  <a:schemeClr val="bg1"/>
                </a:solidFill>
              </a:rPr>
              <a:t>FFIMS</a:t>
            </a:r>
            <a:endParaRPr lang="el-GR" b="1">
              <a:solidFill>
                <a:schemeClr val="bg1"/>
              </a:solidFill>
            </a:endParaRPr>
          </a:p>
        </p:txBody>
      </p:sp>
      <p:pic>
        <p:nvPicPr>
          <p:cNvPr id="478234" name="Picture 26" descr="Untitled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478235" name="Line 27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07950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F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R</a:t>
            </a:r>
            <a:r>
              <a:rPr lang="el-GR" b="1" dirty="0">
                <a:solidFill>
                  <a:schemeClr val="bg1"/>
                </a:solidFill>
              </a:rPr>
              <a:t>. </a:t>
            </a:r>
            <a:r>
              <a:rPr lang="en-US" b="1" baseline="30000" dirty="0" smtClean="0">
                <a:solidFill>
                  <a:schemeClr val="bg1"/>
                </a:solidFill>
              </a:rPr>
              <a:t>TM</a:t>
            </a:r>
            <a:endParaRPr lang="el-GR" b="1" baseline="30000" dirty="0">
              <a:solidFill>
                <a:schemeClr val="bg1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339975" y="38100"/>
            <a:ext cx="683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Mission Planning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107950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F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R</a:t>
            </a:r>
            <a:r>
              <a:rPr lang="el-GR" b="1" dirty="0">
                <a:solidFill>
                  <a:schemeClr val="bg1"/>
                </a:solidFill>
              </a:rPr>
              <a:t>. </a:t>
            </a:r>
            <a:r>
              <a:rPr lang="en-US" b="1" baseline="30000" dirty="0" smtClean="0">
                <a:solidFill>
                  <a:schemeClr val="bg1"/>
                </a:solidFill>
              </a:rPr>
              <a:t>TM</a:t>
            </a:r>
            <a:endParaRPr lang="el-GR" b="1" baseline="30000" dirty="0">
              <a:solidFill>
                <a:schemeClr val="bg1"/>
              </a:solidFill>
            </a:endParaRPr>
          </a:p>
        </p:txBody>
      </p:sp>
      <p:pic>
        <p:nvPicPr>
          <p:cNvPr id="34826" name="Picture 11" descr="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340" y="3573016"/>
            <a:ext cx="4031148" cy="280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51520" y="764704"/>
            <a:ext cx="3169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818FC1"/>
                </a:solidFill>
              </a:rPr>
              <a:t>Forest Fire Simulation</a:t>
            </a:r>
            <a:r>
              <a:rPr lang="el-GR" sz="2000" b="1" dirty="0" smtClean="0">
                <a:solidFill>
                  <a:srgbClr val="818FC1"/>
                </a:solidFill>
              </a:rPr>
              <a:t> </a:t>
            </a:r>
            <a:r>
              <a:rPr lang="el-GR" sz="2000" b="1" baseline="30000" dirty="0" smtClean="0">
                <a:solidFill>
                  <a:srgbClr val="818FC1"/>
                </a:solidFill>
              </a:rPr>
              <a:t>(1)</a:t>
            </a:r>
            <a:endParaRPr lang="en-GB" sz="2000" b="1" baseline="30000" dirty="0">
              <a:solidFill>
                <a:srgbClr val="818FC1"/>
              </a:solidFill>
            </a:endParaRPr>
          </a:p>
        </p:txBody>
      </p:sp>
      <p:sp>
        <p:nvSpPr>
          <p:cNvPr id="12" name="Content Placeholder 2"/>
          <p:cNvSpPr>
            <a:spLocks/>
          </p:cNvSpPr>
          <p:nvPr/>
        </p:nvSpPr>
        <p:spPr bwMode="auto">
          <a:xfrm>
            <a:off x="285750" y="1412776"/>
            <a:ext cx="87868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lvl="1" indent="-268288">
              <a:lnSpc>
                <a:spcPct val="90000"/>
              </a:lnSpc>
              <a:spcBef>
                <a:spcPts val="400"/>
              </a:spcBef>
              <a:buClr>
                <a:srgbClr val="4747FF"/>
              </a:buClr>
              <a:buSzPct val="80000"/>
            </a:pPr>
            <a:r>
              <a:rPr lang="en-GB" b="0" dirty="0" smtClean="0">
                <a:solidFill>
                  <a:srgbClr val="3366CC"/>
                </a:solidFill>
                <a:cs typeface="Tahoma" pitchFamily="34" charset="0"/>
              </a:rPr>
              <a:t>Using: </a:t>
            </a:r>
          </a:p>
          <a:p>
            <a:pPr marL="355600" lvl="1" indent="-268288">
              <a:lnSpc>
                <a:spcPct val="90000"/>
              </a:lnSpc>
              <a:spcBef>
                <a:spcPts val="400"/>
              </a:spcBef>
              <a:buClr>
                <a:srgbClr val="4747FF"/>
              </a:buClr>
              <a:buSzPct val="80000"/>
              <a:buFont typeface="Wingdings" pitchFamily="2" charset="2"/>
              <a:buChar char="Ø"/>
            </a:pPr>
            <a:r>
              <a:rPr lang="en-GB" b="0" dirty="0" smtClean="0">
                <a:cs typeface="Tahoma" pitchFamily="34" charset="0"/>
              </a:rPr>
              <a:t>real </a:t>
            </a:r>
            <a:r>
              <a:rPr lang="en-GB" b="0" dirty="0">
                <a:cs typeface="Tahoma" pitchFamily="34" charset="0"/>
              </a:rPr>
              <a:t>time </a:t>
            </a:r>
            <a:r>
              <a:rPr lang="en-GB" b="0" dirty="0" err="1">
                <a:cs typeface="Tahoma" pitchFamily="34" charset="0"/>
              </a:rPr>
              <a:t>meteo</a:t>
            </a:r>
            <a:r>
              <a:rPr lang="en-GB" b="0" dirty="0">
                <a:cs typeface="Tahoma" pitchFamily="34" charset="0"/>
              </a:rPr>
              <a:t> </a:t>
            </a:r>
            <a:r>
              <a:rPr lang="en-GB" b="0" dirty="0" smtClean="0">
                <a:cs typeface="Tahoma" pitchFamily="34" charset="0"/>
              </a:rPr>
              <a:t>data or hypothetical data</a:t>
            </a:r>
          </a:p>
          <a:p>
            <a:pPr marL="355600" lvl="1" indent="-268288">
              <a:lnSpc>
                <a:spcPct val="90000"/>
              </a:lnSpc>
              <a:spcBef>
                <a:spcPts val="400"/>
              </a:spcBef>
              <a:buClr>
                <a:srgbClr val="4747FF"/>
              </a:buClr>
              <a:buSzPct val="80000"/>
              <a:buFont typeface="Wingdings" pitchFamily="2" charset="2"/>
              <a:buChar char="Ø"/>
            </a:pPr>
            <a:r>
              <a:rPr lang="en-GB" dirty="0" smtClean="0">
                <a:cs typeface="Tahoma" pitchFamily="34" charset="0"/>
              </a:rPr>
              <a:t>Fuel data</a:t>
            </a:r>
          </a:p>
          <a:p>
            <a:pPr marL="355600" lvl="1" indent="-268288">
              <a:lnSpc>
                <a:spcPct val="90000"/>
              </a:lnSpc>
              <a:spcBef>
                <a:spcPts val="400"/>
              </a:spcBef>
              <a:buClr>
                <a:srgbClr val="4747FF"/>
              </a:buClr>
              <a:buSzPct val="80000"/>
              <a:buFont typeface="Wingdings" pitchFamily="2" charset="2"/>
              <a:buChar char="Ø"/>
            </a:pPr>
            <a:r>
              <a:rPr lang="en-GB" dirty="0" smtClean="0">
                <a:cs typeface="Tahoma" pitchFamily="34" charset="0"/>
              </a:rPr>
              <a:t>Digital elevation model</a:t>
            </a:r>
            <a:endParaRPr lang="en-US" b="0" dirty="0">
              <a:cs typeface="Tahoma" pitchFamily="34" charset="0"/>
            </a:endParaRPr>
          </a:p>
          <a:p>
            <a:pPr marL="355600" lvl="1" indent="-268288">
              <a:lnSpc>
                <a:spcPct val="90000"/>
              </a:lnSpc>
              <a:spcBef>
                <a:spcPts val="400"/>
              </a:spcBef>
              <a:buClr>
                <a:srgbClr val="376092"/>
              </a:buClr>
              <a:buSzPct val="80000"/>
            </a:pPr>
            <a:endParaRPr lang="en-US" b="0" dirty="0">
              <a:cs typeface="Tahoma" pitchFamily="34" charset="0"/>
            </a:endParaRPr>
          </a:p>
          <a:p>
            <a:pPr>
              <a:spcBef>
                <a:spcPts val="1200"/>
              </a:spcBef>
            </a:pPr>
            <a:r>
              <a:rPr lang="en-GB" b="0" dirty="0">
                <a:solidFill>
                  <a:srgbClr val="3366CC"/>
                </a:solidFill>
                <a:cs typeface="Tahoma" pitchFamily="34" charset="0"/>
              </a:rPr>
              <a:t>Answers the following</a:t>
            </a:r>
            <a:r>
              <a:rPr lang="el-GR" b="0" dirty="0">
                <a:solidFill>
                  <a:srgbClr val="3366CC"/>
                </a:solidFill>
                <a:cs typeface="Tahoma" pitchFamily="34" charset="0"/>
              </a:rPr>
              <a:t>:</a:t>
            </a:r>
            <a:endParaRPr lang="en-US" b="0" dirty="0">
              <a:solidFill>
                <a:srgbClr val="3366CC"/>
              </a:solidFill>
              <a:cs typeface="Tahoma" pitchFamily="34" charset="0"/>
            </a:endParaRPr>
          </a:p>
          <a:p>
            <a:pPr marL="355600" lvl="1" indent="-268288">
              <a:lnSpc>
                <a:spcPct val="90000"/>
              </a:lnSpc>
              <a:spcBef>
                <a:spcPts val="4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GB" b="0" dirty="0">
                <a:cs typeface="Tahoma" pitchFamily="34" charset="0"/>
              </a:rPr>
              <a:t>After how much time the fire front </a:t>
            </a:r>
            <a:endParaRPr lang="en-GB" b="0" dirty="0" smtClean="0">
              <a:cs typeface="Tahoma" pitchFamily="34" charset="0"/>
            </a:endParaRPr>
          </a:p>
          <a:p>
            <a:pPr marL="355600" lvl="1" indent="-268288">
              <a:lnSpc>
                <a:spcPct val="90000"/>
              </a:lnSpc>
              <a:spcBef>
                <a:spcPts val="400"/>
              </a:spcBef>
              <a:buClr>
                <a:srgbClr val="376092"/>
              </a:buClr>
              <a:buSzPct val="80000"/>
            </a:pPr>
            <a:r>
              <a:rPr lang="en-GB" b="0" dirty="0" smtClean="0">
                <a:cs typeface="Tahoma" pitchFamily="34" charset="0"/>
              </a:rPr>
              <a:t>will </a:t>
            </a:r>
            <a:r>
              <a:rPr lang="en-GB" b="0" dirty="0">
                <a:cs typeface="Tahoma" pitchFamily="34" charset="0"/>
              </a:rPr>
              <a:t>reach</a:t>
            </a:r>
            <a:r>
              <a:rPr lang="el-GR" b="0" dirty="0">
                <a:cs typeface="Tahoma" pitchFamily="34" charset="0"/>
              </a:rPr>
              <a:t> </a:t>
            </a:r>
            <a:r>
              <a:rPr lang="en-GB" b="0" dirty="0">
                <a:cs typeface="Tahoma" pitchFamily="34" charset="0"/>
              </a:rPr>
              <a:t>point</a:t>
            </a:r>
            <a:r>
              <a:rPr lang="el-GR" b="0" dirty="0">
                <a:cs typeface="Tahoma" pitchFamily="34" charset="0"/>
              </a:rPr>
              <a:t> Χ</a:t>
            </a:r>
            <a:r>
              <a:rPr lang="en-GB" b="0" dirty="0">
                <a:cs typeface="Tahoma" pitchFamily="34" charset="0"/>
              </a:rPr>
              <a:t>?</a:t>
            </a:r>
            <a:endParaRPr lang="en-US" b="0" dirty="0">
              <a:cs typeface="Tahoma" pitchFamily="34" charset="0"/>
            </a:endParaRPr>
          </a:p>
          <a:p>
            <a:pPr marL="355600" lvl="1" indent="-268288">
              <a:lnSpc>
                <a:spcPct val="90000"/>
              </a:lnSpc>
              <a:spcBef>
                <a:spcPts val="4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GB" b="0" dirty="0">
                <a:cs typeface="Tahoma" pitchFamily="34" charset="0"/>
              </a:rPr>
              <a:t>What will be the fire front in</a:t>
            </a:r>
            <a:r>
              <a:rPr lang="el-GR" b="0" dirty="0">
                <a:cs typeface="Tahoma" pitchFamily="34" charset="0"/>
              </a:rPr>
              <a:t> </a:t>
            </a:r>
            <a:r>
              <a:rPr lang="en-US" b="0" dirty="0">
                <a:cs typeface="Tahoma" pitchFamily="34" charset="0"/>
              </a:rPr>
              <a:t>Y hours</a:t>
            </a:r>
            <a:r>
              <a:rPr lang="en-GB" b="0" dirty="0">
                <a:cs typeface="Tahoma" pitchFamily="34" charset="0"/>
              </a:rPr>
              <a:t>?</a:t>
            </a:r>
            <a:endParaRPr lang="el-GR" b="0" dirty="0">
              <a:cs typeface="Tahoma" pitchFamily="34" charset="0"/>
            </a:endParaRPr>
          </a:p>
          <a:p>
            <a:pPr marL="355600" lvl="1" indent="-268288">
              <a:lnSpc>
                <a:spcPct val="90000"/>
              </a:lnSpc>
              <a:spcBef>
                <a:spcPts val="4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GB" b="0" dirty="0">
                <a:cs typeface="Tahoma" pitchFamily="34" charset="0"/>
              </a:rPr>
              <a:t>Which fire front is more dangerous?</a:t>
            </a:r>
            <a:endParaRPr lang="el-GR" b="0" dirty="0">
              <a:cs typeface="Tahoma" pitchFamily="34" charset="0"/>
            </a:endParaRPr>
          </a:p>
          <a:p>
            <a:pPr>
              <a:spcBef>
                <a:spcPts val="1200"/>
              </a:spcBef>
            </a:pPr>
            <a:endParaRPr lang="en-US" sz="2000" b="0" dirty="0">
              <a:cs typeface="Tahoma" pitchFamily="34" charset="0"/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endParaRPr lang="el-GR" sz="2000" b="0" dirty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23528" y="5085184"/>
            <a:ext cx="4340225" cy="100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1800"/>
              </a:spcBef>
            </a:pPr>
            <a:r>
              <a:rPr lang="en-GB" b="1" dirty="0" err="1">
                <a:solidFill>
                  <a:srgbClr val="3366CC"/>
                </a:solidFill>
              </a:rPr>
              <a:t>OptiFire</a:t>
            </a:r>
            <a:r>
              <a:rPr lang="en-GB" b="0" baseline="30000" dirty="0" err="1">
                <a:solidFill>
                  <a:srgbClr val="3366CC"/>
                </a:solidFill>
              </a:rPr>
              <a:t>TM</a:t>
            </a:r>
            <a:r>
              <a:rPr lang="en-GB" b="0" dirty="0">
                <a:solidFill>
                  <a:srgbClr val="3366CC"/>
                </a:solidFill>
              </a:rPr>
              <a:t> Simulation System</a:t>
            </a:r>
            <a:endParaRPr lang="en-GB" b="0" dirty="0">
              <a:solidFill>
                <a:srgbClr val="3366CC"/>
              </a:solidFill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GB" b="0" dirty="0">
                <a:cs typeface="Tahoma" pitchFamily="34" charset="0"/>
              </a:rPr>
              <a:t> Concurrent multi user </a:t>
            </a:r>
            <a:r>
              <a:rPr lang="en-GB" b="0" dirty="0" smtClean="0">
                <a:cs typeface="Tahoma" pitchFamily="34" charset="0"/>
              </a:rPr>
              <a:t>execution</a:t>
            </a:r>
            <a:endParaRPr lang="en-GB" b="0" dirty="0"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GB" b="0" dirty="0">
                <a:cs typeface="Tahoma" pitchFamily="34" charset="0"/>
              </a:rPr>
              <a:t> </a:t>
            </a:r>
            <a:r>
              <a:rPr lang="en-US" b="0" dirty="0">
                <a:cs typeface="Tahoma" pitchFamily="34" charset="0"/>
              </a:rPr>
              <a:t>Based on BEHAVE </a:t>
            </a:r>
            <a:r>
              <a:rPr lang="en-US" b="0" dirty="0" smtClean="0">
                <a:cs typeface="Tahoma" pitchFamily="34" charset="0"/>
              </a:rPr>
              <a:t>model</a:t>
            </a:r>
            <a:endParaRPr lang="el-GR" b="0" dirty="0">
              <a:cs typeface="Tahoma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339975" y="38100"/>
            <a:ext cx="683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Mission Planning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16216" y="620688"/>
            <a:ext cx="19442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Oval 17"/>
          <p:cNvSpPr/>
          <p:nvPr/>
        </p:nvSpPr>
        <p:spPr>
          <a:xfrm>
            <a:off x="7423745" y="15567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6732240" y="852011"/>
            <a:ext cx="1569212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/>
              <a:t>SOAP Web Service</a:t>
            </a:r>
          </a:p>
          <a:p>
            <a:endParaRPr lang="en-US" sz="1050" b="1" i="1" dirty="0" smtClean="0"/>
          </a:p>
          <a:p>
            <a:pPr algn="ctr"/>
            <a:r>
              <a:rPr lang="en-US" sz="1200" b="1" i="1" dirty="0" err="1" smtClean="0"/>
              <a:t>OptiFire</a:t>
            </a:r>
            <a:r>
              <a:rPr lang="en-US" sz="1200" b="1" i="1" baseline="30000" dirty="0" err="1" smtClean="0"/>
              <a:t>TM</a:t>
            </a:r>
            <a:endParaRPr lang="el-GR" sz="1200" b="1" i="1" baseline="30000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6480214" y="2816932"/>
            <a:ext cx="2088230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6444210" y="2780927"/>
            <a:ext cx="2016223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6744047" y="2356636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Request</a:t>
            </a:r>
            <a:endParaRPr lang="el-GR" sz="1400" dirty="0"/>
          </a:p>
        </p:txBody>
      </p:sp>
      <p:sp>
        <p:nvSpPr>
          <p:cNvPr id="23" name="TextBox 22"/>
          <p:cNvSpPr txBox="1"/>
          <p:nvPr/>
        </p:nvSpPr>
        <p:spPr>
          <a:xfrm rot="5400000">
            <a:off x="7275415" y="2359327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Response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747915"/>
            <a:ext cx="7848872" cy="401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2400" b="1" dirty="0" smtClean="0">
                <a:solidFill>
                  <a:srgbClr val="818FC1"/>
                </a:solidFill>
                <a:latin typeface="Myriad Pro" pitchFamily="34" charset="0"/>
              </a:rPr>
              <a:t>International Trends</a:t>
            </a:r>
            <a:r>
              <a:rPr lang="el-GR" sz="2400" b="1" dirty="0" smtClean="0">
                <a:solidFill>
                  <a:srgbClr val="818FC1"/>
                </a:solidFill>
                <a:latin typeface="Myriad Pro" pitchFamily="34" charset="0"/>
              </a:rPr>
              <a:t>*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l-GR" sz="2000" kern="0" dirty="0" smtClean="0"/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CC3300"/>
              </a:buClr>
              <a:buFont typeface="Wingdings" pitchFamily="2" charset="2"/>
              <a:buChar char="ü"/>
              <a:defRPr/>
            </a:pPr>
            <a:r>
              <a:rPr lang="en-US" kern="0" dirty="0" smtClean="0"/>
              <a:t>Interconnection of fragmented C2 infrastructures into a cohesive system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CC3300"/>
              </a:buClr>
              <a:buFont typeface="Wingdings" pitchFamily="2" charset="2"/>
              <a:buChar char="ü"/>
              <a:defRPr/>
            </a:pPr>
            <a:r>
              <a:rPr lang="en-US" kern="0" dirty="0" smtClean="0"/>
              <a:t>Merge of</a:t>
            </a:r>
            <a:r>
              <a:rPr lang="el-GR" kern="0" dirty="0" smtClean="0"/>
              <a:t> </a:t>
            </a:r>
            <a:r>
              <a:rPr lang="en-US" kern="0" dirty="0" smtClean="0"/>
              <a:t>C</a:t>
            </a:r>
            <a:r>
              <a:rPr lang="el-GR" kern="0" dirty="0" smtClean="0"/>
              <a:t>2 </a:t>
            </a:r>
            <a:r>
              <a:rPr lang="en-US" kern="0" dirty="0" smtClean="0"/>
              <a:t>application and communication for minimizing the total costs</a:t>
            </a:r>
            <a:r>
              <a:rPr lang="el-GR" kern="0" dirty="0" smtClean="0"/>
              <a:t> </a:t>
            </a:r>
            <a:r>
              <a:rPr lang="en-US" kern="0" dirty="0" smtClean="0"/>
              <a:t>(C3</a:t>
            </a:r>
            <a:r>
              <a:rPr lang="el-GR" kern="0" dirty="0" smtClean="0"/>
              <a:t>Ι)</a:t>
            </a:r>
            <a:r>
              <a:rPr lang="en-US" kern="0" dirty="0" smtClean="0"/>
              <a:t> </a:t>
            </a:r>
            <a:endParaRPr lang="el-GR" kern="0" dirty="0" smtClean="0"/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CC3300"/>
              </a:buClr>
              <a:buFont typeface="Wingdings" pitchFamily="2" charset="2"/>
              <a:buChar char="ü"/>
              <a:defRPr/>
            </a:pPr>
            <a:r>
              <a:rPr lang="en-US" kern="0" dirty="0" smtClean="0"/>
              <a:t>Interoperability between the involved Public Safety agencies with the current status only in a theoretical level, will become a real need in the upcoming years.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CC3300"/>
              </a:buClr>
              <a:buFont typeface="Wingdings" pitchFamily="2" charset="2"/>
              <a:buChar char="ü"/>
              <a:defRPr/>
            </a:pPr>
            <a:r>
              <a:rPr lang="en-US" kern="0" dirty="0" smtClean="0"/>
              <a:t>There will be a move towards commercial</a:t>
            </a:r>
            <a:r>
              <a:rPr lang="el-GR" kern="0" dirty="0" smtClean="0"/>
              <a:t>-</a:t>
            </a:r>
            <a:r>
              <a:rPr lang="en-US" kern="0" dirty="0" smtClean="0"/>
              <a:t>off</a:t>
            </a:r>
            <a:r>
              <a:rPr lang="el-GR" kern="0" dirty="0" smtClean="0"/>
              <a:t>-</a:t>
            </a:r>
            <a:r>
              <a:rPr lang="en-US" kern="0" dirty="0" smtClean="0"/>
              <a:t>the</a:t>
            </a:r>
            <a:r>
              <a:rPr lang="el-GR" kern="0" dirty="0" smtClean="0"/>
              <a:t>-</a:t>
            </a:r>
            <a:r>
              <a:rPr lang="en-US" kern="0" dirty="0" smtClean="0"/>
              <a:t>self and integrated solutions for cost effectiveness and in order to optimize operations.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/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347864" y="5517232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366CC"/>
                </a:solidFill>
              </a:rPr>
              <a:t>* Frost &amp; Sullivan “First Responders’ C3I market: 2009-2018”</a:t>
            </a:r>
            <a:endParaRPr lang="en-US" sz="1400" b="1" dirty="0">
              <a:solidFill>
                <a:srgbClr val="3366CC"/>
              </a:solidFill>
            </a:endParaRPr>
          </a:p>
        </p:txBody>
      </p:sp>
      <p:pic>
        <p:nvPicPr>
          <p:cNvPr id="6" name="Picture 3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4925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AutoTrack</a:t>
            </a:r>
            <a:r>
              <a:rPr lang="en-US" b="1" baseline="30000">
                <a:solidFill>
                  <a:schemeClr val="bg1"/>
                </a:solidFill>
              </a:rPr>
              <a:t>TM </a:t>
            </a:r>
            <a:r>
              <a:rPr lang="en-US" b="1">
                <a:solidFill>
                  <a:schemeClr val="bg1"/>
                </a:solidFill>
              </a:rPr>
              <a:t>FFIMS</a:t>
            </a:r>
            <a:endParaRPr lang="el-GR" b="1">
              <a:solidFill>
                <a:schemeClr val="bg1"/>
              </a:solidFill>
            </a:endParaRPr>
          </a:p>
        </p:txBody>
      </p:sp>
      <p:pic>
        <p:nvPicPr>
          <p:cNvPr id="9" name="Picture 6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79712" y="38100"/>
            <a:ext cx="7199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Large Scale Natural Disasters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5849" name="Picture 11" descr="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567" y="1203216"/>
            <a:ext cx="7251849" cy="503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51520" y="764704"/>
            <a:ext cx="3169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818FC1"/>
                </a:solidFill>
              </a:rPr>
              <a:t>Forest Fire Simulation</a:t>
            </a:r>
            <a:r>
              <a:rPr lang="el-GR" sz="2000" b="1" dirty="0" smtClean="0">
                <a:solidFill>
                  <a:srgbClr val="818FC1"/>
                </a:solidFill>
              </a:rPr>
              <a:t> </a:t>
            </a:r>
            <a:r>
              <a:rPr lang="el-GR" sz="2000" b="1" baseline="30000" dirty="0" smtClean="0">
                <a:solidFill>
                  <a:srgbClr val="818FC1"/>
                </a:solidFill>
              </a:rPr>
              <a:t>(</a:t>
            </a:r>
            <a:r>
              <a:rPr lang="en-US" sz="2000" b="1" baseline="30000" dirty="0" smtClean="0">
                <a:solidFill>
                  <a:srgbClr val="818FC1"/>
                </a:solidFill>
              </a:rPr>
              <a:t>2</a:t>
            </a:r>
            <a:r>
              <a:rPr lang="el-GR" sz="2000" b="1" baseline="30000" dirty="0" smtClean="0">
                <a:solidFill>
                  <a:srgbClr val="818FC1"/>
                </a:solidFill>
              </a:rPr>
              <a:t>)</a:t>
            </a:r>
            <a:endParaRPr lang="en-GB" sz="2000" b="1" baseline="30000" dirty="0">
              <a:solidFill>
                <a:srgbClr val="818FC1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339975" y="38100"/>
            <a:ext cx="683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Mission Planning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7950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F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R</a:t>
            </a:r>
            <a:r>
              <a:rPr lang="el-GR" b="1" dirty="0">
                <a:solidFill>
                  <a:schemeClr val="bg1"/>
                </a:solidFill>
              </a:rPr>
              <a:t>. </a:t>
            </a:r>
            <a:r>
              <a:rPr lang="en-US" b="1" baseline="30000" dirty="0" smtClean="0">
                <a:solidFill>
                  <a:schemeClr val="bg1"/>
                </a:solidFill>
              </a:rPr>
              <a:t>TM</a:t>
            </a:r>
            <a:endParaRPr lang="el-GR" b="1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/>
          </p:cNvSpPr>
          <p:nvPr/>
        </p:nvSpPr>
        <p:spPr bwMode="auto">
          <a:xfrm>
            <a:off x="285751" y="1196975"/>
            <a:ext cx="464629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GB" sz="2000" dirty="0" smtClean="0">
                <a:latin typeface="Tahoma" pitchFamily="34" charset="0"/>
                <a:cs typeface="Tahoma" pitchFamily="34" charset="0"/>
              </a:rPr>
              <a:t>How do we arrive at a fire front without using roads that are going to be blocked?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GB" sz="2000" dirty="0" smtClean="0">
                <a:latin typeface="Tahoma" pitchFamily="34" charset="0"/>
                <a:cs typeface="Tahoma" pitchFamily="34" charset="0"/>
              </a:rPr>
              <a:t>How do we route vehicles in multiple fire fronts from multiple stations?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GB" sz="2000" dirty="0" smtClean="0">
                <a:latin typeface="Tahoma" pitchFamily="34" charset="0"/>
                <a:cs typeface="Tahoma" pitchFamily="34" charset="0"/>
              </a:rPr>
              <a:t>In which way a new road will affect operations</a:t>
            </a:r>
            <a:r>
              <a:rPr lang="el-GR" sz="2000" dirty="0" smtClean="0">
                <a:latin typeface="Tahoma" pitchFamily="34" charset="0"/>
                <a:cs typeface="Tahoma" pitchFamily="34" charset="0"/>
              </a:rPr>
              <a:t>;</a:t>
            </a: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GB" sz="2000" dirty="0" smtClean="0">
                <a:latin typeface="Tahoma" pitchFamily="34" charset="0"/>
                <a:cs typeface="Tahoma" pitchFamily="34" charset="0"/>
              </a:rPr>
              <a:t>How to route resources</a:t>
            </a:r>
            <a:r>
              <a:rPr lang="el-G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GB" sz="2000" dirty="0" smtClean="0">
                <a:latin typeface="Tahoma" pitchFamily="34" charset="0"/>
                <a:cs typeface="Tahoma" pitchFamily="34" charset="0"/>
              </a:rPr>
              <a:t>in case of an X incident</a:t>
            </a:r>
            <a:r>
              <a:rPr lang="el-GR" sz="2000" dirty="0" smtClean="0">
                <a:latin typeface="Tahoma" pitchFamily="34" charset="0"/>
                <a:cs typeface="Tahoma" pitchFamily="34" charset="0"/>
              </a:rPr>
              <a:t>;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endParaRPr lang="en-US" sz="2000" b="0" dirty="0">
              <a:latin typeface="Tahoma" pitchFamily="34" charset="0"/>
              <a:cs typeface="Tahoma" pitchFamily="34" charset="0"/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endParaRPr lang="el-GR" sz="2000" b="0" dirty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867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107950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F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R</a:t>
            </a:r>
            <a:r>
              <a:rPr lang="el-GR" b="1" dirty="0">
                <a:solidFill>
                  <a:schemeClr val="bg1"/>
                </a:solidFill>
              </a:rPr>
              <a:t>. </a:t>
            </a:r>
            <a:r>
              <a:rPr lang="en-US" b="1" baseline="30000" dirty="0" smtClean="0">
                <a:solidFill>
                  <a:schemeClr val="bg1"/>
                </a:solidFill>
              </a:rPr>
              <a:t>TM</a:t>
            </a:r>
            <a:endParaRPr lang="el-GR" b="1" baseline="30000" dirty="0">
              <a:solidFill>
                <a:schemeClr val="bg1"/>
              </a:solidFill>
            </a:endParaRPr>
          </a:p>
        </p:txBody>
      </p:sp>
      <p:pic>
        <p:nvPicPr>
          <p:cNvPr id="36873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9343" y="3501008"/>
            <a:ext cx="3916863" cy="27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51520" y="764704"/>
            <a:ext cx="2608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818FC1"/>
                </a:solidFill>
              </a:rPr>
              <a:t>Emergency Routing</a:t>
            </a:r>
            <a:endParaRPr lang="en-GB" sz="2000" b="1" baseline="30000" dirty="0">
              <a:solidFill>
                <a:srgbClr val="818FC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339975" y="38100"/>
            <a:ext cx="683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Emergency Routing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16216" y="764704"/>
            <a:ext cx="19442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7423745" y="17008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6732240" y="996027"/>
            <a:ext cx="1569212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/>
              <a:t>SOAP Web Service</a:t>
            </a:r>
          </a:p>
          <a:p>
            <a:endParaRPr lang="en-US" sz="1050" b="1" i="1" dirty="0" smtClean="0"/>
          </a:p>
          <a:p>
            <a:pPr algn="ctr"/>
            <a:r>
              <a:rPr lang="en-US" sz="1200" b="1" i="1" dirty="0" err="1" smtClean="0"/>
              <a:t>OptumRoute</a:t>
            </a:r>
            <a:endParaRPr lang="el-GR" sz="1200" b="1" i="1" dirty="0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6480214" y="2960948"/>
            <a:ext cx="2088230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6444210" y="2924943"/>
            <a:ext cx="2016223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6744047" y="2500652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Request</a:t>
            </a:r>
            <a:endParaRPr lang="el-GR" sz="1400" dirty="0"/>
          </a:p>
        </p:txBody>
      </p:sp>
      <p:sp>
        <p:nvSpPr>
          <p:cNvPr id="17" name="TextBox 16"/>
          <p:cNvSpPr txBox="1"/>
          <p:nvPr/>
        </p:nvSpPr>
        <p:spPr>
          <a:xfrm rot="5400000">
            <a:off x="7275415" y="2503343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Response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516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704517" name="Line 5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4518" name="Text Box 6"/>
          <p:cNvSpPr txBox="1">
            <a:spLocks noChangeArrowheads="1"/>
          </p:cNvSpPr>
          <p:nvPr/>
        </p:nvSpPr>
        <p:spPr bwMode="auto">
          <a:xfrm>
            <a:off x="2339975" y="38100"/>
            <a:ext cx="683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l-GR" b="1" dirty="0">
                <a:solidFill>
                  <a:schemeClr val="bg1"/>
                </a:solidFill>
              </a:rPr>
              <a:t>Χωροθέτηση Οχημάτων Υποστήριξης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79388" y="476251"/>
            <a:ext cx="5400724" cy="453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sz="2000" b="1" dirty="0" smtClean="0">
              <a:solidFill>
                <a:srgbClr val="818FC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2000" b="1" dirty="0" smtClean="0">
                <a:solidFill>
                  <a:srgbClr val="818FC1"/>
                </a:solidFill>
              </a:rPr>
              <a:t>Optimum Spatial Distribution of Resources</a:t>
            </a:r>
            <a:endParaRPr lang="el-GR" sz="2000" b="1" dirty="0" smtClean="0">
              <a:solidFill>
                <a:srgbClr val="818FC1"/>
              </a:solidFill>
            </a:endParaRPr>
          </a:p>
          <a:p>
            <a:endParaRPr lang="en-US" sz="2000" b="1" dirty="0">
              <a:solidFill>
                <a:srgbClr val="818FC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</a:pPr>
            <a:r>
              <a:rPr lang="en-GB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  <a:t>Applicable for</a:t>
            </a:r>
            <a:r>
              <a:rPr lang="en-GB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GB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fire brigades</a:t>
            </a:r>
            <a:endParaRPr lang="el-GR" dirty="0" smtClean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GB" dirty="0" smtClean="0">
                <a:solidFill>
                  <a:srgbClr val="31859C"/>
                </a:solidFill>
                <a:latin typeface="Tahoma" pitchFamily="34" charset="0"/>
                <a:cs typeface="Tahoma" pitchFamily="34" charset="0"/>
              </a:rPr>
              <a:t>water trucks</a:t>
            </a:r>
            <a:endParaRPr lang="en-US" dirty="0" smtClean="0">
              <a:solidFill>
                <a:srgbClr val="31859C"/>
              </a:solidFill>
              <a:latin typeface="Tahoma" pitchFamily="34" charset="0"/>
              <a:cs typeface="Tahoma" pitchFamily="34" charset="0"/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GB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ambulances</a:t>
            </a:r>
            <a:endParaRPr lang="en-US" dirty="0" smtClean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  <a:t>Using the road network data we can calculate:</a:t>
            </a:r>
            <a:endParaRPr lang="en-US" sz="2000" dirty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GB" dirty="0" smtClean="0">
                <a:latin typeface="Tahoma" pitchFamily="34" charset="0"/>
                <a:cs typeface="Tahoma" pitchFamily="34" charset="0"/>
              </a:rPr>
              <a:t>How many vehicles do we need in order to cover a given area in 10 maximum minutes?</a:t>
            </a: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GB" dirty="0" smtClean="0">
                <a:latin typeface="Tahoma" pitchFamily="34" charset="0"/>
                <a:cs typeface="Tahoma" pitchFamily="34" charset="0"/>
              </a:rPr>
              <a:t>Which are the best locations of these vehicles?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GB" dirty="0" smtClean="0">
                <a:latin typeface="Tahoma" pitchFamily="34" charset="0"/>
                <a:cs typeface="Tahoma" pitchFamily="34" charset="0"/>
              </a:rPr>
              <a:t>How will a new road affect the response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;</a:t>
            </a:r>
          </a:p>
        </p:txBody>
      </p:sp>
      <p:pic>
        <p:nvPicPr>
          <p:cNvPr id="7045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8760" y="3933056"/>
            <a:ext cx="3715240" cy="2520280"/>
          </a:xfrm>
          <a:prstGeom prst="rect">
            <a:avLst/>
          </a:prstGeom>
          <a:noFill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7950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l-GR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l-GR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l-GR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l-GR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l-GR" dirty="0">
                <a:solidFill>
                  <a:schemeClr val="bg1"/>
                </a:solidFill>
              </a:rPr>
              <a:t>. </a:t>
            </a:r>
            <a:r>
              <a:rPr lang="en-US" baseline="30000" dirty="0" smtClean="0">
                <a:solidFill>
                  <a:schemeClr val="bg1"/>
                </a:solidFill>
              </a:rPr>
              <a:t>TM</a:t>
            </a:r>
            <a:endParaRPr lang="el-GR" baseline="300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516216" y="764704"/>
            <a:ext cx="19442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7423745" y="17008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6732240" y="996027"/>
            <a:ext cx="1569212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/>
              <a:t>SOAP Web Service</a:t>
            </a:r>
          </a:p>
          <a:p>
            <a:endParaRPr lang="en-US" sz="1050" b="1" i="1" dirty="0" smtClean="0"/>
          </a:p>
          <a:p>
            <a:pPr algn="ctr"/>
            <a:r>
              <a:rPr lang="en-US" sz="1200" b="1" i="1" dirty="0" err="1" smtClean="0"/>
              <a:t>OptumLoc</a:t>
            </a:r>
            <a:endParaRPr lang="el-GR" sz="1200" b="1" i="1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6480214" y="2960948"/>
            <a:ext cx="2088230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6444210" y="2924943"/>
            <a:ext cx="2016223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6744047" y="2500652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Request</a:t>
            </a:r>
            <a:endParaRPr lang="el-GR" sz="1400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7275415" y="2503343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Response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/>
          </p:cNvSpPr>
          <p:nvPr/>
        </p:nvSpPr>
        <p:spPr bwMode="auto">
          <a:xfrm>
            <a:off x="179388" y="476250"/>
            <a:ext cx="525670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b="1" dirty="0" smtClean="0">
              <a:solidFill>
                <a:srgbClr val="818FC1"/>
              </a:solidFill>
            </a:endParaRPr>
          </a:p>
          <a:p>
            <a:r>
              <a:rPr lang="en-US" sz="2000" b="1" dirty="0" smtClean="0">
                <a:solidFill>
                  <a:srgbClr val="818FC1"/>
                </a:solidFill>
              </a:rPr>
              <a:t>Evacuation Risk under Panic Conditions</a:t>
            </a:r>
            <a:endParaRPr lang="el-GR" sz="2000" b="1" dirty="0" smtClean="0">
              <a:solidFill>
                <a:srgbClr val="818FC1"/>
              </a:solidFill>
            </a:endParaRPr>
          </a:p>
          <a:p>
            <a:endParaRPr lang="en-US" b="1" dirty="0" smtClean="0">
              <a:solidFill>
                <a:srgbClr val="818FC1"/>
              </a:solidFill>
            </a:endParaRPr>
          </a:p>
          <a:p>
            <a:r>
              <a:rPr lang="en-US" dirty="0" smtClean="0">
                <a:solidFill>
                  <a:srgbClr val="3366CC"/>
                </a:solidFill>
              </a:rPr>
              <a:t> with the use of:</a:t>
            </a: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818FC1"/>
                </a:solidFill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Road network data</a:t>
            </a: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 Buildings and Population</a:t>
            </a: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</a:pPr>
            <a:endParaRPr lang="en-US" dirty="0" smtClean="0">
              <a:solidFill>
                <a:srgbClr val="31859C"/>
              </a:solidFill>
              <a:latin typeface="Tahoma" pitchFamily="34" charset="0"/>
              <a:cs typeface="Tahoma" pitchFamily="34" charset="0"/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</a:pPr>
            <a:r>
              <a:rPr lang="en-US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  <a:t>we can estimate: </a:t>
            </a:r>
            <a:endParaRPr lang="el-GR" dirty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GB" dirty="0" smtClean="0">
                <a:latin typeface="Tahoma" pitchFamily="34" charset="0"/>
                <a:cs typeface="Tahoma" pitchFamily="34" charset="0"/>
              </a:rPr>
              <a:t>Which streets will be congested in case of evacuation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GB" dirty="0" smtClean="0">
                <a:latin typeface="Tahoma" pitchFamily="34" charset="0"/>
                <a:cs typeface="Tahoma" pitchFamily="34" charset="0"/>
              </a:rPr>
              <a:t>How will a new road will affect the evacuation risk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355600" lvl="1" indent="-268288">
              <a:spcBef>
                <a:spcPct val="20000"/>
              </a:spcBef>
              <a:buClr>
                <a:srgbClr val="376092"/>
              </a:buClr>
              <a:buSzPct val="80000"/>
              <a:buFont typeface="Wingdings" pitchFamily="2" charset="2"/>
              <a:buChar char="Ø"/>
            </a:pPr>
            <a:r>
              <a:rPr lang="en-GB" dirty="0" smtClean="0">
                <a:latin typeface="Tahoma" pitchFamily="34" charset="0"/>
                <a:cs typeface="Tahoma" pitchFamily="34" charset="0"/>
              </a:rPr>
              <a:t>If we can reserve an X street only for use by operational resources</a:t>
            </a:r>
            <a:endParaRPr lang="el-GR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00421" name="Picture 5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700422" name="Line 6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423" name="Text Box 7"/>
          <p:cNvSpPr txBox="1">
            <a:spLocks noChangeArrowheads="1"/>
          </p:cNvSpPr>
          <p:nvPr/>
        </p:nvSpPr>
        <p:spPr bwMode="auto">
          <a:xfrm>
            <a:off x="2339975" y="38100"/>
            <a:ext cx="683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Evacuation Risk</a:t>
            </a:r>
            <a:endParaRPr lang="el-GR" b="1" dirty="0">
              <a:solidFill>
                <a:schemeClr val="bg1"/>
              </a:solidFill>
            </a:endParaRPr>
          </a:p>
        </p:txBody>
      </p:sp>
      <p:pic>
        <p:nvPicPr>
          <p:cNvPr id="70042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970572"/>
            <a:ext cx="3635896" cy="2293257"/>
          </a:xfrm>
          <a:prstGeom prst="rect">
            <a:avLst/>
          </a:prstGeom>
          <a:noFill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7950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F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l-GR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R</a:t>
            </a:r>
            <a:r>
              <a:rPr lang="el-GR" b="1" dirty="0">
                <a:solidFill>
                  <a:schemeClr val="bg1"/>
                </a:solidFill>
              </a:rPr>
              <a:t>. </a:t>
            </a:r>
            <a:r>
              <a:rPr lang="en-US" b="1" baseline="30000" dirty="0" smtClean="0">
                <a:solidFill>
                  <a:schemeClr val="bg1"/>
                </a:solidFill>
              </a:rPr>
              <a:t>TM </a:t>
            </a:r>
            <a:endParaRPr lang="el-GR" b="1" baseline="300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516216" y="764704"/>
            <a:ext cx="19442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Oval 20"/>
          <p:cNvSpPr/>
          <p:nvPr/>
        </p:nvSpPr>
        <p:spPr>
          <a:xfrm>
            <a:off x="7423745" y="17008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6732240" y="996027"/>
            <a:ext cx="1569212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/>
              <a:t>SOAP Web Service</a:t>
            </a:r>
          </a:p>
          <a:p>
            <a:endParaRPr lang="en-US" sz="1050" b="1" i="1" dirty="0" smtClean="0"/>
          </a:p>
          <a:p>
            <a:pPr algn="ctr"/>
            <a:r>
              <a:rPr lang="en-US" sz="1200" b="1" i="1" dirty="0" smtClean="0"/>
              <a:t>OptumRisk</a:t>
            </a:r>
            <a:endParaRPr lang="el-GR" sz="1200" b="1" i="1" dirty="0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6480214" y="2960948"/>
            <a:ext cx="2088230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6444210" y="2924943"/>
            <a:ext cx="2016223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6744047" y="2500652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Request</a:t>
            </a:r>
            <a:endParaRPr lang="el-GR" sz="1400" dirty="0"/>
          </a:p>
        </p:txBody>
      </p:sp>
      <p:sp>
        <p:nvSpPr>
          <p:cNvPr id="26" name="TextBox 25"/>
          <p:cNvSpPr txBox="1"/>
          <p:nvPr/>
        </p:nvSpPr>
        <p:spPr>
          <a:xfrm rot="5400000">
            <a:off x="7275415" y="2503343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Response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226" name="Picture 2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564227" name="Line 3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64228" name="Text Box 4"/>
          <p:cNvSpPr txBox="1">
            <a:spLocks noChangeArrowheads="1"/>
          </p:cNvSpPr>
          <p:nvPr/>
        </p:nvSpPr>
        <p:spPr bwMode="auto">
          <a:xfrm>
            <a:off x="34925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AutoTrack</a:t>
            </a:r>
            <a:r>
              <a:rPr lang="en-US" b="1" baseline="30000">
                <a:solidFill>
                  <a:schemeClr val="bg1"/>
                </a:solidFill>
              </a:rPr>
              <a:t>TM </a:t>
            </a:r>
            <a:r>
              <a:rPr lang="en-US" b="1">
                <a:solidFill>
                  <a:schemeClr val="bg1"/>
                </a:solidFill>
              </a:rPr>
              <a:t>FFIMS</a:t>
            </a:r>
            <a:endParaRPr lang="el-GR" b="1">
              <a:solidFill>
                <a:schemeClr val="bg1"/>
              </a:solidFill>
            </a:endParaRPr>
          </a:p>
        </p:txBody>
      </p:sp>
      <p:pic>
        <p:nvPicPr>
          <p:cNvPr id="564229" name="Picture 5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564230" name="Line 6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64232" name="Text Box 8"/>
          <p:cNvSpPr txBox="1">
            <a:spLocks noChangeArrowheads="1"/>
          </p:cNvSpPr>
          <p:nvPr/>
        </p:nvSpPr>
        <p:spPr bwMode="auto">
          <a:xfrm>
            <a:off x="395288" y="548680"/>
            <a:ext cx="50095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818FC1"/>
                </a:solidFill>
                <a:latin typeface="Myriad Pro" pitchFamily="34" charset="0"/>
              </a:rPr>
              <a:t>S.A.F.E.R  - System Advantages</a:t>
            </a:r>
            <a:endParaRPr lang="el-GR" sz="2800" b="1" baseline="30000" dirty="0">
              <a:solidFill>
                <a:srgbClr val="818FC1"/>
              </a:solidFill>
              <a:latin typeface="Myriad Pro" pitchFamily="34" charset="0"/>
            </a:endParaRPr>
          </a:p>
        </p:txBody>
      </p:sp>
      <p:sp>
        <p:nvSpPr>
          <p:cNvPr id="564233" name="Rectangle 9"/>
          <p:cNvSpPr>
            <a:spLocks noChangeArrowheads="1"/>
          </p:cNvSpPr>
          <p:nvPr/>
        </p:nvSpPr>
        <p:spPr bwMode="auto">
          <a:xfrm>
            <a:off x="468313" y="1305055"/>
            <a:ext cx="813752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  <a:tabLst>
                <a:tab pos="685800" algn="l"/>
              </a:tabLst>
            </a:pPr>
            <a:r>
              <a:rPr lang="el-GR" sz="1600" dirty="0"/>
              <a:t> </a:t>
            </a:r>
            <a:r>
              <a:rPr lang="en-US" sz="1600" dirty="0" smtClean="0"/>
              <a:t>Enterprise</a:t>
            </a:r>
            <a:r>
              <a:rPr lang="el-GR" sz="1600" dirty="0" smtClean="0"/>
              <a:t> </a:t>
            </a:r>
            <a:r>
              <a:rPr lang="en-US" sz="1600" dirty="0" smtClean="0"/>
              <a:t>C3i multi-user application that supports:</a:t>
            </a:r>
            <a:endParaRPr lang="el-GR" sz="1600" dirty="0"/>
          </a:p>
          <a:p>
            <a:pPr lvl="1">
              <a:buFont typeface="Wingdings" pitchFamily="2" charset="2"/>
              <a:buChar char="ü"/>
              <a:tabLst>
                <a:tab pos="685800" algn="l"/>
              </a:tabLst>
            </a:pPr>
            <a:r>
              <a:rPr lang="el-GR" sz="1600" dirty="0"/>
              <a:t> </a:t>
            </a:r>
            <a:r>
              <a:rPr lang="en-US" sz="1600" dirty="0" smtClean="0"/>
              <a:t>Multiple Organizations / Agencies</a:t>
            </a:r>
            <a:endParaRPr lang="el-GR" sz="1600" dirty="0"/>
          </a:p>
          <a:p>
            <a:pPr lvl="1">
              <a:buFont typeface="Wingdings" pitchFamily="2" charset="2"/>
              <a:buChar char="ü"/>
              <a:tabLst>
                <a:tab pos="685800" algn="l"/>
              </a:tabLst>
            </a:pPr>
            <a:r>
              <a:rPr lang="el-GR" sz="1600" dirty="0"/>
              <a:t> </a:t>
            </a:r>
            <a:r>
              <a:rPr lang="en-US" sz="1600" dirty="0" smtClean="0"/>
              <a:t>Multiple Users and Roles</a:t>
            </a:r>
            <a:endParaRPr lang="el-GR" sz="1600" dirty="0"/>
          </a:p>
          <a:p>
            <a:pPr lvl="1">
              <a:buFont typeface="Wingdings" pitchFamily="2" charset="2"/>
              <a:buChar char="ü"/>
              <a:tabLst>
                <a:tab pos="685800" algn="l"/>
              </a:tabLst>
            </a:pPr>
            <a:r>
              <a:rPr lang="el-GR" sz="1600" dirty="0"/>
              <a:t> </a:t>
            </a:r>
            <a:r>
              <a:rPr lang="en-US" sz="1600" dirty="0" smtClean="0"/>
              <a:t>Common Operational Picture</a:t>
            </a:r>
            <a:endParaRPr lang="el-GR" sz="1600" dirty="0"/>
          </a:p>
          <a:p>
            <a:pPr lvl="1">
              <a:buFont typeface="Wingdings" pitchFamily="2" charset="2"/>
              <a:buChar char="ü"/>
              <a:tabLst>
                <a:tab pos="685800" algn="l"/>
              </a:tabLst>
            </a:pPr>
            <a:r>
              <a:rPr lang="el-GR" sz="1600" dirty="0"/>
              <a:t> </a:t>
            </a:r>
            <a:r>
              <a:rPr lang="en-US" sz="1600" dirty="0" smtClean="0"/>
              <a:t>Mutual production of scenarios and operational plans</a:t>
            </a:r>
            <a:endParaRPr lang="el-GR" sz="1600" dirty="0" smtClean="0"/>
          </a:p>
          <a:p>
            <a:pPr lvl="1">
              <a:buFont typeface="Wingdings" pitchFamily="2" charset="2"/>
              <a:buChar char="ü"/>
              <a:tabLst>
                <a:tab pos="685800" algn="l"/>
              </a:tabLst>
            </a:pPr>
            <a:r>
              <a:rPr lang="el-GR" sz="1600" dirty="0" smtClean="0"/>
              <a:t> </a:t>
            </a:r>
            <a:r>
              <a:rPr lang="en-US" sz="1600" dirty="0" smtClean="0"/>
              <a:t>Integration of all software subsystems into a</a:t>
            </a:r>
            <a:r>
              <a:rPr lang="en-US" sz="1600" b="1" dirty="0" smtClean="0"/>
              <a:t> single end user application</a:t>
            </a:r>
            <a:endParaRPr lang="el-GR" sz="1600" dirty="0"/>
          </a:p>
          <a:p>
            <a:pPr>
              <a:buFont typeface="Wingdings" pitchFamily="2" charset="2"/>
              <a:buChar char="ü"/>
              <a:tabLst>
                <a:tab pos="685800" algn="l"/>
              </a:tabLst>
            </a:pPr>
            <a:endParaRPr lang="el-GR" sz="1600" dirty="0"/>
          </a:p>
          <a:p>
            <a:pPr>
              <a:buFont typeface="Wingdings" pitchFamily="2" charset="2"/>
              <a:buChar char="ü"/>
              <a:tabLst>
                <a:tab pos="685800" algn="l"/>
              </a:tabLst>
            </a:pPr>
            <a:r>
              <a:rPr lang="el-GR" sz="1600" dirty="0"/>
              <a:t>  </a:t>
            </a:r>
            <a:r>
              <a:rPr lang="en-US" sz="1600" dirty="0" smtClean="0"/>
              <a:t>Open architecture </a:t>
            </a:r>
            <a:r>
              <a:rPr lang="el-GR" sz="1600" dirty="0" smtClean="0"/>
              <a:t>(</a:t>
            </a:r>
            <a:r>
              <a:rPr lang="en-US" sz="1600" dirty="0" smtClean="0"/>
              <a:t>alarms from smoke and flame detection systems)</a:t>
            </a:r>
            <a:r>
              <a:rPr lang="el-GR" sz="1600" dirty="0" smtClean="0"/>
              <a:t> </a:t>
            </a:r>
          </a:p>
          <a:p>
            <a:pPr>
              <a:buFont typeface="Wingdings" pitchFamily="2" charset="2"/>
              <a:buChar char="ü"/>
              <a:tabLst>
                <a:tab pos="685800" algn="l"/>
              </a:tabLst>
            </a:pPr>
            <a:endParaRPr lang="en-US" sz="1600" dirty="0" smtClean="0"/>
          </a:p>
          <a:p>
            <a:pPr>
              <a:buFont typeface="Wingdings" pitchFamily="2" charset="2"/>
              <a:buChar char="ü"/>
              <a:tabLst>
                <a:tab pos="685800" algn="l"/>
              </a:tabLst>
            </a:pPr>
            <a:r>
              <a:rPr lang="en-US" sz="1600" dirty="0" smtClean="0"/>
              <a:t>  Advanced </a:t>
            </a:r>
            <a:r>
              <a:rPr lang="el-GR" sz="1600" dirty="0" smtClean="0"/>
              <a:t>3</a:t>
            </a:r>
            <a:r>
              <a:rPr lang="en-GB" sz="1600" dirty="0"/>
              <a:t>D </a:t>
            </a:r>
            <a:r>
              <a:rPr lang="en-GB" sz="1600" dirty="0" smtClean="0"/>
              <a:t>mapping engine with unparallel performance and capabilities</a:t>
            </a:r>
            <a:endParaRPr lang="el-GR" sz="1600" dirty="0"/>
          </a:p>
          <a:p>
            <a:pPr>
              <a:buFont typeface="Wingdings" pitchFamily="2" charset="2"/>
              <a:buChar char="ü"/>
              <a:tabLst>
                <a:tab pos="685800" algn="l"/>
              </a:tabLst>
            </a:pPr>
            <a:endParaRPr lang="el-GR" sz="1600" dirty="0"/>
          </a:p>
          <a:p>
            <a:pPr>
              <a:buFont typeface="Wingdings" pitchFamily="2" charset="2"/>
              <a:buChar char="ü"/>
              <a:tabLst>
                <a:tab pos="685800" algn="l"/>
              </a:tabLst>
            </a:pPr>
            <a:r>
              <a:rPr lang="el-GR" sz="1600" dirty="0"/>
              <a:t>  </a:t>
            </a:r>
            <a:r>
              <a:rPr lang="en-US" sz="1600" dirty="0" smtClean="0"/>
              <a:t>Interoperability with other platforms via a well documented SDK and usage of industry standards</a:t>
            </a:r>
            <a:endParaRPr lang="el-GR" sz="1600" dirty="0"/>
          </a:p>
          <a:p>
            <a:pPr>
              <a:buFont typeface="Wingdings" pitchFamily="2" charset="2"/>
              <a:buChar char="ü"/>
              <a:tabLst>
                <a:tab pos="685800" algn="l"/>
              </a:tabLst>
            </a:pPr>
            <a:endParaRPr lang="el-GR" sz="1600" dirty="0"/>
          </a:p>
          <a:p>
            <a:pPr>
              <a:buFont typeface="Wingdings" pitchFamily="2" charset="2"/>
              <a:buChar char="ü"/>
              <a:tabLst>
                <a:tab pos="685800" algn="l"/>
              </a:tabLst>
            </a:pPr>
            <a:r>
              <a:rPr lang="el-GR" sz="1600" dirty="0"/>
              <a:t>  </a:t>
            </a:r>
            <a:r>
              <a:rPr lang="en-US" sz="1600" dirty="0" smtClean="0"/>
              <a:t>Integration of Web Service based mission planning tools like forest fire spread simulation, optimum spatial distribution of resources, emergency routing and evacuation risk.</a:t>
            </a:r>
            <a:endParaRPr lang="el-GR" sz="1600" dirty="0"/>
          </a:p>
          <a:p>
            <a:pPr>
              <a:buFont typeface="Wingdings" pitchFamily="2" charset="2"/>
              <a:buChar char="ü"/>
              <a:tabLst>
                <a:tab pos="685800" algn="l"/>
              </a:tabLst>
            </a:pPr>
            <a:endParaRPr lang="el-GR" sz="1600" dirty="0"/>
          </a:p>
          <a:p>
            <a:pPr>
              <a:buFont typeface="Wingdings" pitchFamily="2" charset="2"/>
              <a:buChar char="ü"/>
              <a:tabLst>
                <a:tab pos="685800" algn="l"/>
              </a:tabLst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700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413701" name="Line 5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13711" name="Text Box 15"/>
          <p:cNvSpPr txBox="1">
            <a:spLocks noChangeArrowheads="1"/>
          </p:cNvSpPr>
          <p:nvPr/>
        </p:nvSpPr>
        <p:spPr bwMode="auto">
          <a:xfrm>
            <a:off x="3779912" y="2742019"/>
            <a:ext cx="12795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 dirty="0" smtClean="0"/>
              <a:t>Q/A</a:t>
            </a:r>
            <a:endParaRPr lang="el-GR" sz="4800" b="1" dirty="0"/>
          </a:p>
        </p:txBody>
      </p:sp>
      <p:sp>
        <p:nvSpPr>
          <p:cNvPr id="413717" name="Rectangle 21"/>
          <p:cNvSpPr>
            <a:spLocks noChangeArrowheads="1"/>
          </p:cNvSpPr>
          <p:nvPr/>
        </p:nvSpPr>
        <p:spPr bwMode="auto">
          <a:xfrm>
            <a:off x="900113" y="404813"/>
            <a:ext cx="704691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i="1" dirty="0" smtClean="0"/>
              <a:t>Integrated Information System for </a:t>
            </a:r>
          </a:p>
          <a:p>
            <a:pPr algn="ctr"/>
            <a:r>
              <a:rPr lang="en-US" sz="2800" b="1" i="1" dirty="0" smtClean="0"/>
              <a:t>Mission Planning </a:t>
            </a:r>
          </a:p>
          <a:p>
            <a:pPr algn="ctr"/>
            <a:r>
              <a:rPr lang="en-US" sz="2800" b="1" i="1" dirty="0" smtClean="0"/>
              <a:t>and Forest Fires Crisis Management</a:t>
            </a:r>
            <a:endParaRPr lang="el-GR" sz="2400" b="1" i="1" dirty="0" smtClean="0"/>
          </a:p>
          <a:p>
            <a:pPr algn="ctr"/>
            <a:endParaRPr lang="el-G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626" name="Picture 2" descr="mikro plais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4292600"/>
            <a:ext cx="3705225" cy="2565400"/>
          </a:xfrm>
          <a:prstGeom prst="rect">
            <a:avLst/>
          </a:prstGeom>
          <a:noFill/>
        </p:spPr>
      </p:pic>
      <p:pic>
        <p:nvPicPr>
          <p:cNvPr id="1050627" name="Picture 3" descr="mikro plais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0"/>
            <a:ext cx="3705225" cy="2457450"/>
          </a:xfrm>
          <a:prstGeom prst="rect">
            <a:avLst/>
          </a:prstGeom>
          <a:noFill/>
        </p:spPr>
      </p:pic>
      <p:pic>
        <p:nvPicPr>
          <p:cNvPr id="1050628" name="Picture 4" descr="mikro plais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775" y="1844675"/>
            <a:ext cx="3705225" cy="2457450"/>
          </a:xfrm>
          <a:prstGeom prst="rect">
            <a:avLst/>
          </a:prstGeom>
          <a:noFill/>
        </p:spPr>
      </p:pic>
      <p:pic>
        <p:nvPicPr>
          <p:cNvPr id="1050629" name="Picture 5" descr="mikro plais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844675"/>
            <a:ext cx="3705225" cy="2457450"/>
          </a:xfrm>
          <a:prstGeom prst="rect">
            <a:avLst/>
          </a:prstGeom>
          <a:noFill/>
        </p:spPr>
      </p:pic>
      <p:pic>
        <p:nvPicPr>
          <p:cNvPr id="1050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1550" cy="1844675"/>
          </a:xfrm>
          <a:prstGeom prst="rect">
            <a:avLst/>
          </a:prstGeom>
          <a:noFill/>
        </p:spPr>
      </p:pic>
      <p:pic>
        <p:nvPicPr>
          <p:cNvPr id="1050631" name="Picture 7" descr="222080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1844675"/>
            <a:ext cx="2016125" cy="2447925"/>
          </a:xfrm>
          <a:prstGeom prst="rect">
            <a:avLst/>
          </a:prstGeom>
          <a:noFill/>
        </p:spPr>
      </p:pic>
      <p:pic>
        <p:nvPicPr>
          <p:cNvPr id="1050632" name="Picture 8" descr="help-u_world_eye-422x45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844675"/>
            <a:ext cx="2087562" cy="2447925"/>
          </a:xfrm>
          <a:prstGeom prst="rect">
            <a:avLst/>
          </a:prstGeom>
          <a:noFill/>
        </p:spPr>
      </p:pic>
      <p:pic>
        <p:nvPicPr>
          <p:cNvPr id="10506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54875" y="0"/>
            <a:ext cx="1908175" cy="1816100"/>
          </a:xfrm>
          <a:prstGeom prst="rect">
            <a:avLst/>
          </a:prstGeom>
          <a:noFill/>
        </p:spPr>
      </p:pic>
      <p:sp>
        <p:nvSpPr>
          <p:cNvPr id="1050634" name="Line 10"/>
          <p:cNvSpPr>
            <a:spLocks noChangeShapeType="1"/>
          </p:cNvSpPr>
          <p:nvPr/>
        </p:nvSpPr>
        <p:spPr bwMode="auto">
          <a:xfrm>
            <a:off x="2987675" y="1844675"/>
            <a:ext cx="0" cy="2447925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0635" name="Rectangle 11" descr="25%"/>
          <p:cNvSpPr>
            <a:spLocks noChangeArrowheads="1"/>
          </p:cNvSpPr>
          <p:nvPr/>
        </p:nvSpPr>
        <p:spPr bwMode="auto">
          <a:xfrm>
            <a:off x="7235825" y="4292600"/>
            <a:ext cx="1908175" cy="2565400"/>
          </a:xfrm>
          <a:prstGeom prst="rect">
            <a:avLst/>
          </a:prstGeom>
          <a:pattFill prst="pct25">
            <a:fgClr>
              <a:schemeClr val="bg1"/>
            </a:fgClr>
            <a:bgClr>
              <a:srgbClr val="495667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0636" name="Line 12"/>
          <p:cNvSpPr>
            <a:spLocks noChangeShapeType="1"/>
          </p:cNvSpPr>
          <p:nvPr/>
        </p:nvSpPr>
        <p:spPr bwMode="auto">
          <a:xfrm>
            <a:off x="7235825" y="0"/>
            <a:ext cx="0" cy="685800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50637" name="Picture 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0275" y="4302125"/>
            <a:ext cx="1835150" cy="2565400"/>
          </a:xfrm>
          <a:prstGeom prst="rect">
            <a:avLst/>
          </a:prstGeom>
          <a:noFill/>
        </p:spPr>
      </p:pic>
      <p:pic>
        <p:nvPicPr>
          <p:cNvPr id="1050638" name="Picture 1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971550" cy="2565400"/>
          </a:xfrm>
          <a:prstGeom prst="rect">
            <a:avLst/>
          </a:prstGeom>
          <a:noFill/>
        </p:spPr>
      </p:pic>
      <p:sp>
        <p:nvSpPr>
          <p:cNvPr id="1050639" name="Rectangle 15" descr="Small grid"/>
          <p:cNvSpPr>
            <a:spLocks noChangeArrowheads="1"/>
          </p:cNvSpPr>
          <p:nvPr/>
        </p:nvSpPr>
        <p:spPr bwMode="auto">
          <a:xfrm>
            <a:off x="0" y="1844675"/>
            <a:ext cx="971550" cy="2447925"/>
          </a:xfrm>
          <a:prstGeom prst="rect">
            <a:avLst/>
          </a:prstGeom>
          <a:pattFill prst="smGrid">
            <a:fgClr>
              <a:srgbClr val="495667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0640" name="Line 16"/>
          <p:cNvSpPr>
            <a:spLocks noChangeShapeType="1"/>
          </p:cNvSpPr>
          <p:nvPr/>
        </p:nvSpPr>
        <p:spPr bwMode="auto">
          <a:xfrm>
            <a:off x="971550" y="-26988"/>
            <a:ext cx="0" cy="6884988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0641" name="Rectangle 17"/>
          <p:cNvSpPr>
            <a:spLocks noChangeArrowheads="1"/>
          </p:cNvSpPr>
          <p:nvPr/>
        </p:nvSpPr>
        <p:spPr bwMode="auto">
          <a:xfrm>
            <a:off x="981075" y="4292600"/>
            <a:ext cx="4167188" cy="256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b="0" i="1"/>
          </a:p>
          <a:p>
            <a:pPr algn="ctr"/>
            <a:endParaRPr lang="en-GB" b="0" i="1"/>
          </a:p>
          <a:p>
            <a:pPr algn="ctr"/>
            <a:endParaRPr lang="en-GB" b="0" i="1"/>
          </a:p>
          <a:p>
            <a:pPr algn="ctr"/>
            <a:endParaRPr lang="en-GB" b="0" i="1"/>
          </a:p>
          <a:p>
            <a:pPr algn="ctr"/>
            <a:endParaRPr lang="en-GB" b="0" i="1"/>
          </a:p>
          <a:p>
            <a:pPr algn="ctr"/>
            <a:endParaRPr lang="en-GB" b="0" i="1"/>
          </a:p>
        </p:txBody>
      </p:sp>
      <p:sp>
        <p:nvSpPr>
          <p:cNvPr id="1050642" name="Line 18"/>
          <p:cNvSpPr>
            <a:spLocks noChangeShapeType="1"/>
          </p:cNvSpPr>
          <p:nvPr/>
        </p:nvSpPr>
        <p:spPr bwMode="auto">
          <a:xfrm>
            <a:off x="0" y="4292600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0643" name="Rectangle 19"/>
          <p:cNvSpPr>
            <a:spLocks noChangeArrowheads="1"/>
          </p:cNvSpPr>
          <p:nvPr/>
        </p:nvSpPr>
        <p:spPr bwMode="auto">
          <a:xfrm>
            <a:off x="1042988" y="0"/>
            <a:ext cx="4105275" cy="1844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0644" name="Line 20"/>
          <p:cNvSpPr>
            <a:spLocks noChangeShapeType="1"/>
          </p:cNvSpPr>
          <p:nvPr/>
        </p:nvSpPr>
        <p:spPr bwMode="auto">
          <a:xfrm>
            <a:off x="5148263" y="0"/>
            <a:ext cx="0" cy="685800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0645" name="Line 21"/>
          <p:cNvSpPr>
            <a:spLocks noChangeShapeType="1"/>
          </p:cNvSpPr>
          <p:nvPr/>
        </p:nvSpPr>
        <p:spPr bwMode="auto">
          <a:xfrm>
            <a:off x="0" y="1844675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0646" name="Text Box 22"/>
          <p:cNvSpPr txBox="1">
            <a:spLocks noChangeArrowheads="1"/>
          </p:cNvSpPr>
          <p:nvPr/>
        </p:nvSpPr>
        <p:spPr bwMode="auto">
          <a:xfrm>
            <a:off x="1475656" y="4941168"/>
            <a:ext cx="3384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i="1" dirty="0"/>
              <a:t>Headquarters - Engineering</a:t>
            </a:r>
          </a:p>
          <a:p>
            <a:r>
              <a:rPr lang="en-GB" sz="1600" i="1" dirty="0"/>
              <a:t>3 Chr. </a:t>
            </a:r>
            <a:r>
              <a:rPr lang="en-GB" sz="1600" i="1" dirty="0" err="1"/>
              <a:t>Lada</a:t>
            </a:r>
            <a:r>
              <a:rPr lang="en-GB" sz="1600" i="1" dirty="0"/>
              <a:t> Str., Athens, Greece</a:t>
            </a:r>
          </a:p>
          <a:p>
            <a:r>
              <a:rPr lang="en-GB" sz="1400" b="0" i="1" dirty="0"/>
              <a:t>Tel: +30-210-6840036</a:t>
            </a:r>
          </a:p>
          <a:p>
            <a:r>
              <a:rPr lang="en-GB" sz="1400" b="0" i="1" dirty="0"/>
              <a:t>Fax: +30-210-6840037</a:t>
            </a:r>
          </a:p>
          <a:p>
            <a:r>
              <a:rPr lang="en-GB" sz="1400" b="0" i="1" dirty="0"/>
              <a:t>Web: </a:t>
            </a:r>
            <a:r>
              <a:rPr lang="en-GB" sz="1400" b="0" i="1" dirty="0" smtClean="0">
                <a:hlinkClick r:id="rId10"/>
              </a:rPr>
              <a:t>www.satways.net</a:t>
            </a:r>
            <a:endParaRPr lang="en-GB" sz="1400" b="0" i="1" dirty="0" smtClean="0"/>
          </a:p>
          <a:p>
            <a:r>
              <a:rPr lang="en-GB" sz="1400" i="1" dirty="0" smtClean="0"/>
              <a:t>Email: info@satways.net</a:t>
            </a:r>
            <a:endParaRPr lang="el-GR" sz="1400" b="0" i="1" dirty="0"/>
          </a:p>
        </p:txBody>
      </p:sp>
      <p:pic>
        <p:nvPicPr>
          <p:cNvPr id="1050648" name="Picture 24" descr="logo_transparent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2449513" cy="706438"/>
          </a:xfrm>
          <a:prstGeom prst="rect">
            <a:avLst/>
          </a:prstGeom>
          <a:noFill/>
        </p:spPr>
      </p:pic>
      <p:pic>
        <p:nvPicPr>
          <p:cNvPr id="24" name="Picture 13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2522537" cy="266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660232" y="4941168"/>
            <a:ext cx="1944216" cy="738664"/>
            <a:chOff x="6660232" y="4941168"/>
            <a:chExt cx="1944216" cy="738664"/>
          </a:xfrm>
        </p:grpSpPr>
        <p:pic>
          <p:nvPicPr>
            <p:cNvPr id="16" name="Picture 4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4941168"/>
              <a:ext cx="720725" cy="665162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7452320" y="4941168"/>
              <a:ext cx="11521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 smtClean="0"/>
                <a:t>Εθνικό Μετσόβιο Πολυτεχνείο</a:t>
              </a:r>
              <a:endParaRPr lang="el-GR" sz="1400" dirty="0"/>
            </a:p>
          </p:txBody>
        </p:sp>
      </p:grpSp>
      <p:pic>
        <p:nvPicPr>
          <p:cNvPr id="14" name="Picture 45" descr="logo_transparen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268760"/>
            <a:ext cx="1873250" cy="541338"/>
          </a:xfrm>
          <a:prstGeom prst="rect">
            <a:avLst/>
          </a:prstGeom>
          <a:noFill/>
        </p:spPr>
      </p:pic>
      <p:pic>
        <p:nvPicPr>
          <p:cNvPr id="15" name="Picture 46" descr="log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241" y="2385095"/>
            <a:ext cx="180022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Object 58"/>
          <p:cNvGraphicFramePr>
            <a:graphicFrameLocks noChangeAspect="1"/>
          </p:cNvGraphicFramePr>
          <p:nvPr/>
        </p:nvGraphicFramePr>
        <p:xfrm>
          <a:off x="6660232" y="3429000"/>
          <a:ext cx="13303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732" name="Bitmap Image" r:id="rId6" imgW="1333333" imgH="704948" progId="PBrush">
                  <p:embed/>
                </p:oleObj>
              </mc:Choice>
              <mc:Fallback>
                <p:oleObj name="Bitmap Image" r:id="rId6" imgW="1333333" imgH="704948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3429000"/>
                        <a:ext cx="133032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/>
          </p:cNvSpPr>
          <p:nvPr/>
        </p:nvSpPr>
        <p:spPr bwMode="auto">
          <a:xfrm>
            <a:off x="323850" y="260350"/>
            <a:ext cx="864393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 dirty="0" smtClean="0">
                <a:solidFill>
                  <a:srgbClr val="818FC1"/>
                </a:solidFill>
                <a:latin typeface="Myriad Pro" pitchFamily="34" charset="0"/>
              </a:rPr>
              <a:t>Project Objectives</a:t>
            </a:r>
            <a:endParaRPr lang="el-GR" sz="2800" b="1" baseline="30000" dirty="0">
              <a:solidFill>
                <a:srgbClr val="818FC1"/>
              </a:solidFill>
              <a:latin typeface="Myriad Pro" pitchFamily="34" charset="0"/>
            </a:endParaRPr>
          </a:p>
        </p:txBody>
      </p:sp>
      <p:pic>
        <p:nvPicPr>
          <p:cNvPr id="591875" name="Picture 3" descr="Untitled-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591876" name="Line 4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1877" name="Text Box 5"/>
          <p:cNvSpPr txBox="1">
            <a:spLocks noChangeArrowheads="1"/>
          </p:cNvSpPr>
          <p:nvPr/>
        </p:nvSpPr>
        <p:spPr bwMode="auto">
          <a:xfrm>
            <a:off x="34925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AutoTrack</a:t>
            </a:r>
            <a:r>
              <a:rPr lang="en-US" b="1" baseline="30000">
                <a:solidFill>
                  <a:schemeClr val="bg1"/>
                </a:solidFill>
              </a:rPr>
              <a:t>TM </a:t>
            </a:r>
            <a:r>
              <a:rPr lang="en-US" b="1">
                <a:solidFill>
                  <a:schemeClr val="bg1"/>
                </a:solidFill>
              </a:rPr>
              <a:t>FFIMS</a:t>
            </a:r>
            <a:endParaRPr lang="el-GR" b="1">
              <a:solidFill>
                <a:schemeClr val="bg1"/>
              </a:solidFill>
            </a:endParaRPr>
          </a:p>
        </p:txBody>
      </p:sp>
      <p:pic>
        <p:nvPicPr>
          <p:cNvPr id="591878" name="Picture 6" descr="Untitled-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1880" name="Text Box 8"/>
          <p:cNvSpPr txBox="1">
            <a:spLocks noChangeArrowheads="1"/>
          </p:cNvSpPr>
          <p:nvPr/>
        </p:nvSpPr>
        <p:spPr bwMode="auto">
          <a:xfrm>
            <a:off x="1979712" y="38100"/>
            <a:ext cx="7199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Forest Fire Crisis Management for the Prefecture of </a:t>
            </a:r>
            <a:r>
              <a:rPr lang="en-US" b="1" dirty="0" err="1" smtClean="0">
                <a:solidFill>
                  <a:schemeClr val="bg1"/>
                </a:solidFill>
              </a:rPr>
              <a:t>Messinia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5918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5289" y="1196380"/>
            <a:ext cx="5040808" cy="482490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400" dirty="0" smtClean="0"/>
              <a:t>Decision Support Tool for the Local Government</a:t>
            </a:r>
            <a:endParaRPr lang="el-GR" sz="1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l-GR" sz="1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400" dirty="0" smtClean="0"/>
              <a:t>Mission Planning / Scenario Execution</a:t>
            </a:r>
            <a:r>
              <a:rPr lang="el-GR" sz="1400" dirty="0" smtClean="0"/>
              <a:t> </a:t>
            </a:r>
            <a:r>
              <a:rPr lang="el-GR" sz="1400" dirty="0"/>
              <a:t>/ </a:t>
            </a:r>
            <a:r>
              <a:rPr lang="en-US" sz="1400" dirty="0" smtClean="0"/>
              <a:t>Training</a:t>
            </a:r>
            <a:endParaRPr lang="en-GB" sz="1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GB" sz="1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400" dirty="0" smtClean="0"/>
              <a:t>Multi-agency Operational Resource Tracking</a:t>
            </a:r>
            <a:endParaRPr lang="el-GR" sz="1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l-GR" sz="1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400" dirty="0" smtClean="0"/>
              <a:t>Precision Mapping of fuel data and crucial infrastructures </a:t>
            </a:r>
            <a:r>
              <a:rPr lang="el-GR" sz="1400" dirty="0" smtClean="0"/>
              <a:t> </a:t>
            </a:r>
            <a:r>
              <a:rPr lang="en-US" sz="1400" dirty="0" smtClean="0"/>
              <a:t>such as road network, hydrants</a:t>
            </a:r>
            <a:r>
              <a:rPr lang="el-GR" sz="1400" dirty="0" smtClean="0"/>
              <a:t>, </a:t>
            </a:r>
            <a:r>
              <a:rPr lang="en-US" sz="1400" dirty="0" smtClean="0"/>
              <a:t>water tanks, garbage collection points etc.</a:t>
            </a:r>
            <a:endParaRPr lang="el-GR" sz="1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l-GR" sz="1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400" dirty="0" smtClean="0"/>
              <a:t>The collaborative forest fires crisis management that involves both Public Safety Agencies and Local government .</a:t>
            </a:r>
            <a:endParaRPr lang="el-GR" sz="1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l-GR" sz="1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400" dirty="0" smtClean="0"/>
              <a:t>The common operation picture (COP) using state of the art geographic visualization systems in real time.</a:t>
            </a:r>
            <a:endParaRPr lang="el-GR" sz="1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l-GR" sz="1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400" dirty="0" smtClean="0"/>
              <a:t>Provide the necessary software and hardware systems to S.N.O. (Prefecture Coordination Body) which is constituted according to the National Disaster Plan “</a:t>
            </a:r>
            <a:r>
              <a:rPr lang="en-US" sz="1400" dirty="0" err="1" smtClean="0"/>
              <a:t>Xenokratis</a:t>
            </a:r>
            <a:r>
              <a:rPr lang="en-US" sz="1400" dirty="0" smtClean="0"/>
              <a:t>”</a:t>
            </a:r>
            <a:endParaRPr lang="en-GB" sz="1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GB" sz="1200" dirty="0"/>
          </a:p>
          <a:p>
            <a:pPr>
              <a:lnSpc>
                <a:spcPct val="80000"/>
              </a:lnSpc>
            </a:pPr>
            <a:endParaRPr lang="el-GR" sz="1200" b="1" dirty="0"/>
          </a:p>
        </p:txBody>
      </p:sp>
      <p:pic>
        <p:nvPicPr>
          <p:cNvPr id="12" name="Picture 4" descr="E.1 lowres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404664"/>
            <a:ext cx="371475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1883" name="Rectangle 11"/>
          <p:cNvSpPr>
            <a:spLocks noChangeArrowheads="1"/>
          </p:cNvSpPr>
          <p:nvPr/>
        </p:nvSpPr>
        <p:spPr bwMode="auto">
          <a:xfrm>
            <a:off x="539552" y="2852936"/>
            <a:ext cx="4680520" cy="923330"/>
          </a:xfrm>
          <a:prstGeom prst="rect">
            <a:avLst/>
          </a:prstGeom>
          <a:solidFill>
            <a:srgbClr val="FFC000"/>
          </a:solidFill>
          <a:ln w="254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Offer a systematic way of Crisis Management through the efficient usage of information and Resources</a:t>
            </a:r>
            <a:endParaRPr lang="el-GR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1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1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1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1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18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18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18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18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18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18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18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18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18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18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ChangeArrowheads="1"/>
          </p:cNvSpPr>
          <p:nvPr/>
        </p:nvSpPr>
        <p:spPr bwMode="auto">
          <a:xfrm>
            <a:off x="539750" y="1541403"/>
            <a:ext cx="84247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v"/>
              <a:tabLst>
                <a:tab pos="457200" algn="l"/>
              </a:tabLst>
            </a:pPr>
            <a:r>
              <a:rPr lang="el-GR" sz="1600" b="1" i="1" dirty="0"/>
              <a:t>  </a:t>
            </a:r>
            <a:r>
              <a:rPr lang="en-US" b="1" i="1" dirty="0" smtClean="0"/>
              <a:t>Before the incident / crisis</a:t>
            </a:r>
            <a:r>
              <a:rPr lang="en-US" sz="2000" b="1" i="1" dirty="0" smtClean="0">
                <a:solidFill>
                  <a:srgbClr val="C40237"/>
                </a:solidFill>
              </a:rPr>
              <a:t> </a:t>
            </a:r>
            <a:r>
              <a:rPr lang="en-US" b="1" i="1" dirty="0" smtClean="0">
                <a:solidFill>
                  <a:srgbClr val="C40237"/>
                </a:solidFill>
              </a:rPr>
              <a:t>(Strategic Level)</a:t>
            </a:r>
            <a:endParaRPr lang="el-GR" b="1" i="1" dirty="0">
              <a:solidFill>
                <a:srgbClr val="C40237"/>
              </a:solidFill>
            </a:endParaRPr>
          </a:p>
          <a:p>
            <a:pPr>
              <a:buFont typeface="Wingdings" pitchFamily="2" charset="2"/>
              <a:buChar char="v"/>
              <a:tabLst>
                <a:tab pos="457200" algn="l"/>
              </a:tabLst>
            </a:pPr>
            <a:endParaRPr lang="el-GR" sz="900" dirty="0">
              <a:solidFill>
                <a:srgbClr val="C40237"/>
              </a:solidFill>
            </a:endParaRPr>
          </a:p>
          <a:p>
            <a:pPr lvl="1">
              <a:buFont typeface="Wingdings" pitchFamily="2" charset="2"/>
              <a:buChar char="ü"/>
              <a:tabLst>
                <a:tab pos="457200" algn="l"/>
              </a:tabLst>
            </a:pPr>
            <a:r>
              <a:rPr lang="el-GR" sz="1600" dirty="0"/>
              <a:t> </a:t>
            </a:r>
            <a:r>
              <a:rPr lang="en-US" sz="1600" dirty="0" smtClean="0"/>
              <a:t>Constant risk estimation – assign prevention actions</a:t>
            </a:r>
            <a:endParaRPr lang="el-GR" sz="1600" dirty="0"/>
          </a:p>
          <a:p>
            <a:pPr lvl="1">
              <a:buFont typeface="Wingdings" pitchFamily="2" charset="2"/>
              <a:buChar char="ü"/>
              <a:tabLst>
                <a:tab pos="457200" algn="l"/>
              </a:tabLst>
            </a:pPr>
            <a:r>
              <a:rPr lang="el-GR" sz="1600" dirty="0"/>
              <a:t> </a:t>
            </a:r>
            <a:r>
              <a:rPr lang="en-US" sz="1600" dirty="0" smtClean="0"/>
              <a:t>Maintenance of resources, personnel, key contacts</a:t>
            </a:r>
            <a:endParaRPr lang="el-GR" sz="1600" dirty="0"/>
          </a:p>
          <a:p>
            <a:pPr lvl="1">
              <a:buFont typeface="Wingdings" pitchFamily="2" charset="2"/>
              <a:buChar char="ü"/>
              <a:tabLst>
                <a:tab pos="457200" algn="l"/>
              </a:tabLst>
            </a:pPr>
            <a:r>
              <a:rPr lang="el-GR" sz="1600" dirty="0"/>
              <a:t> </a:t>
            </a:r>
            <a:r>
              <a:rPr lang="en-US" sz="1600" dirty="0" smtClean="0"/>
              <a:t>Update of geographical data</a:t>
            </a:r>
            <a:r>
              <a:rPr lang="el-GR" sz="1600" dirty="0" smtClean="0"/>
              <a:t> (</a:t>
            </a:r>
            <a:r>
              <a:rPr lang="en-US" sz="1600" dirty="0" smtClean="0"/>
              <a:t>critical infrastructures</a:t>
            </a:r>
            <a:r>
              <a:rPr lang="el-GR" sz="1600" dirty="0" smtClean="0"/>
              <a:t>, </a:t>
            </a:r>
            <a:r>
              <a:rPr lang="en-US" sz="1600" dirty="0" smtClean="0"/>
              <a:t>operational points of interest</a:t>
            </a:r>
            <a:r>
              <a:rPr lang="el-GR" sz="1600" dirty="0" smtClean="0"/>
              <a:t>)</a:t>
            </a:r>
            <a:endParaRPr lang="el-GR" sz="1600" dirty="0"/>
          </a:p>
          <a:p>
            <a:pPr lvl="1">
              <a:buFont typeface="Wingdings" pitchFamily="2" charset="2"/>
              <a:buChar char="ü"/>
              <a:tabLst>
                <a:tab pos="457200" algn="l"/>
              </a:tabLst>
            </a:pPr>
            <a:r>
              <a:rPr lang="el-GR" sz="1600" dirty="0"/>
              <a:t> </a:t>
            </a:r>
            <a:r>
              <a:rPr lang="en-US" sz="1600" dirty="0" smtClean="0"/>
              <a:t>Mission planning</a:t>
            </a:r>
            <a:r>
              <a:rPr lang="el-GR" sz="1600" dirty="0" smtClean="0"/>
              <a:t>, </a:t>
            </a:r>
            <a:r>
              <a:rPr lang="en-US" sz="1600" dirty="0" smtClean="0"/>
              <a:t>Standard operating procedures</a:t>
            </a:r>
          </a:p>
          <a:p>
            <a:pPr lvl="1"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sz="1600" dirty="0" smtClean="0"/>
              <a:t> Training / Incident Scenarios</a:t>
            </a:r>
            <a:endParaRPr lang="el-GR" sz="1600" dirty="0"/>
          </a:p>
          <a:p>
            <a:pPr>
              <a:buFont typeface="Wingdings" pitchFamily="2" charset="2"/>
              <a:buChar char="v"/>
              <a:tabLst>
                <a:tab pos="457200" algn="l"/>
              </a:tabLst>
            </a:pPr>
            <a:endParaRPr lang="en-US" sz="1600" dirty="0" smtClean="0"/>
          </a:p>
          <a:p>
            <a:pPr>
              <a:buFont typeface="Wingdings" pitchFamily="2" charset="2"/>
              <a:buChar char="v"/>
              <a:tabLst>
                <a:tab pos="457200" algn="l"/>
              </a:tabLst>
            </a:pPr>
            <a:endParaRPr lang="el-GR" sz="1600" dirty="0"/>
          </a:p>
          <a:p>
            <a:pPr>
              <a:buFont typeface="Wingdings" pitchFamily="2" charset="2"/>
              <a:buChar char="v"/>
              <a:tabLst>
                <a:tab pos="457200" algn="l"/>
              </a:tabLst>
            </a:pPr>
            <a:r>
              <a:rPr lang="el-GR" sz="1600" b="1" i="1" dirty="0"/>
              <a:t>  </a:t>
            </a:r>
            <a:r>
              <a:rPr lang="en-US" b="1" i="1" dirty="0" smtClean="0"/>
              <a:t>During the incidence / crisis</a:t>
            </a:r>
            <a:r>
              <a:rPr lang="el-GR" b="1" i="1" dirty="0" smtClean="0"/>
              <a:t> </a:t>
            </a:r>
            <a:r>
              <a:rPr lang="el-GR" b="1" i="1" dirty="0" smtClean="0">
                <a:solidFill>
                  <a:srgbClr val="C40237"/>
                </a:solidFill>
              </a:rPr>
              <a:t>(</a:t>
            </a:r>
            <a:r>
              <a:rPr lang="en-US" b="1" i="1" dirty="0" smtClean="0">
                <a:solidFill>
                  <a:srgbClr val="C40237"/>
                </a:solidFill>
              </a:rPr>
              <a:t>Tactical Level)</a:t>
            </a:r>
            <a:endParaRPr lang="el-GR" b="1" i="1" dirty="0">
              <a:solidFill>
                <a:srgbClr val="C40237"/>
              </a:solidFill>
            </a:endParaRPr>
          </a:p>
          <a:p>
            <a:pPr>
              <a:buFont typeface="Wingdings" pitchFamily="2" charset="2"/>
              <a:buChar char="v"/>
              <a:tabLst>
                <a:tab pos="457200" algn="l"/>
              </a:tabLst>
            </a:pPr>
            <a:endParaRPr lang="el-GR" sz="900" dirty="0">
              <a:solidFill>
                <a:srgbClr val="C40237"/>
              </a:solidFill>
            </a:endParaRPr>
          </a:p>
          <a:p>
            <a:pPr lvl="1">
              <a:buFont typeface="Wingdings" pitchFamily="2" charset="2"/>
              <a:buChar char="ü"/>
              <a:tabLst>
                <a:tab pos="457200" algn="l"/>
              </a:tabLst>
            </a:pPr>
            <a:r>
              <a:rPr lang="el-GR" sz="1600" dirty="0"/>
              <a:t> </a:t>
            </a:r>
            <a:r>
              <a:rPr lang="en-US" sz="1600" dirty="0" smtClean="0"/>
              <a:t>Perform the actions to manage incidents / crisis</a:t>
            </a:r>
            <a:endParaRPr lang="el-GR" sz="1600" dirty="0"/>
          </a:p>
          <a:p>
            <a:pPr lvl="1">
              <a:buFont typeface="Wingdings" pitchFamily="2" charset="2"/>
              <a:buChar char="ü"/>
              <a:tabLst>
                <a:tab pos="457200" algn="l"/>
              </a:tabLst>
            </a:pPr>
            <a:r>
              <a:rPr lang="el-GR" sz="1600" dirty="0"/>
              <a:t> </a:t>
            </a:r>
            <a:r>
              <a:rPr lang="en-US" sz="1600" dirty="0" smtClean="0"/>
              <a:t>Resource location and status tracking in digital maps.</a:t>
            </a:r>
            <a:endParaRPr lang="el-GR" sz="1600" dirty="0"/>
          </a:p>
          <a:p>
            <a:pPr lvl="1">
              <a:buFont typeface="Wingdings" pitchFamily="2" charset="2"/>
              <a:buChar char="ü"/>
              <a:tabLst>
                <a:tab pos="457200" algn="l"/>
              </a:tabLst>
            </a:pPr>
            <a:r>
              <a:rPr lang="el-GR" sz="1600" dirty="0" smtClean="0"/>
              <a:t> </a:t>
            </a:r>
            <a:r>
              <a:rPr lang="en-US" sz="1600" dirty="0" smtClean="0"/>
              <a:t>Automatic resource proposals according to pre-defined rules</a:t>
            </a:r>
            <a:endParaRPr lang="el-GR" sz="1600" dirty="0"/>
          </a:p>
          <a:p>
            <a:pPr lvl="1">
              <a:buFont typeface="Wingdings" pitchFamily="2" charset="2"/>
              <a:buChar char="ü"/>
              <a:tabLst>
                <a:tab pos="457200" algn="l"/>
              </a:tabLst>
            </a:pPr>
            <a:r>
              <a:rPr lang="el-GR" sz="1600" dirty="0"/>
              <a:t> </a:t>
            </a:r>
            <a:r>
              <a:rPr lang="en-US" sz="1600" dirty="0" smtClean="0"/>
              <a:t>Execution of measures based on Standard Operating Procedures</a:t>
            </a:r>
            <a:endParaRPr lang="el-GR" sz="1600" dirty="0" smtClean="0"/>
          </a:p>
          <a:p>
            <a:pPr lvl="1">
              <a:buFont typeface="Wingdings" pitchFamily="2" charset="2"/>
              <a:buChar char="ü"/>
              <a:tabLst>
                <a:tab pos="457200" algn="l"/>
              </a:tabLst>
            </a:pPr>
            <a:r>
              <a:rPr lang="el-GR" sz="1600" dirty="0" smtClean="0"/>
              <a:t> </a:t>
            </a:r>
            <a:r>
              <a:rPr lang="en-US" sz="1600" dirty="0" smtClean="0"/>
              <a:t>Collaboration between the involved parties - COP</a:t>
            </a:r>
            <a:endParaRPr lang="el-GR" sz="1600" dirty="0"/>
          </a:p>
          <a:p>
            <a:pPr lvl="1">
              <a:buFont typeface="Wingdings" pitchFamily="2" charset="2"/>
              <a:buChar char="ü"/>
              <a:tabLst>
                <a:tab pos="457200" algn="l"/>
              </a:tabLst>
            </a:pPr>
            <a:r>
              <a:rPr lang="el-GR" sz="1600" dirty="0"/>
              <a:t> </a:t>
            </a:r>
            <a:r>
              <a:rPr lang="en-US" sz="1600" dirty="0" smtClean="0"/>
              <a:t>Access and study scenarios resembling the current situation</a:t>
            </a:r>
            <a:endParaRPr lang="el-GR" sz="1600" dirty="0"/>
          </a:p>
        </p:txBody>
      </p:sp>
      <p:pic>
        <p:nvPicPr>
          <p:cNvPr id="582659" name="Picture 3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582660" name="Line 4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2661" name="Text Box 5"/>
          <p:cNvSpPr txBox="1">
            <a:spLocks noChangeArrowheads="1"/>
          </p:cNvSpPr>
          <p:nvPr/>
        </p:nvSpPr>
        <p:spPr bwMode="auto">
          <a:xfrm>
            <a:off x="34925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AutoTrack</a:t>
            </a:r>
            <a:r>
              <a:rPr lang="en-US" b="1" baseline="30000">
                <a:solidFill>
                  <a:schemeClr val="bg1"/>
                </a:solidFill>
              </a:rPr>
              <a:t>TM </a:t>
            </a:r>
            <a:r>
              <a:rPr lang="en-US" b="1">
                <a:solidFill>
                  <a:schemeClr val="bg1"/>
                </a:solidFill>
              </a:rPr>
              <a:t>FFIMS</a:t>
            </a:r>
            <a:endParaRPr lang="el-GR" b="1">
              <a:solidFill>
                <a:schemeClr val="bg1"/>
              </a:solidFill>
            </a:endParaRPr>
          </a:p>
        </p:txBody>
      </p:sp>
      <p:pic>
        <p:nvPicPr>
          <p:cNvPr id="582662" name="Picture 6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582663" name="Line 7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428625" y="404813"/>
            <a:ext cx="86439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dirty="0" smtClean="0">
                <a:solidFill>
                  <a:srgbClr val="818FC1"/>
                </a:solidFill>
                <a:latin typeface="Myriad Pro" pitchFamily="34" charset="0"/>
              </a:rPr>
              <a:t>Our approach…</a:t>
            </a:r>
            <a:endParaRPr lang="el-GR" sz="2400" b="1" baseline="30000" dirty="0">
              <a:solidFill>
                <a:srgbClr val="818FC1"/>
              </a:solidFill>
              <a:latin typeface="Myriad Pro" pitchFamily="34" charset="0"/>
            </a:endParaRPr>
          </a:p>
        </p:txBody>
      </p:sp>
      <p:sp>
        <p:nvSpPr>
          <p:cNvPr id="582665" name="Text Box 9"/>
          <p:cNvSpPr txBox="1">
            <a:spLocks noChangeArrowheads="1"/>
          </p:cNvSpPr>
          <p:nvPr/>
        </p:nvSpPr>
        <p:spPr bwMode="auto">
          <a:xfrm>
            <a:off x="2339975" y="38100"/>
            <a:ext cx="683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Collaborative Incident / Crisis Management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ChangeArrowheads="1"/>
          </p:cNvSpPr>
          <p:nvPr/>
        </p:nvSpPr>
        <p:spPr bwMode="auto">
          <a:xfrm>
            <a:off x="539750" y="1340768"/>
            <a:ext cx="7993063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1600" b="1" i="1" dirty="0"/>
              <a:t> </a:t>
            </a:r>
            <a:r>
              <a:rPr lang="en-US" b="1" i="1" dirty="0" smtClean="0"/>
              <a:t>Post incident / crisis</a:t>
            </a:r>
            <a:r>
              <a:rPr lang="en-US" b="1" i="1" dirty="0" smtClean="0">
                <a:solidFill>
                  <a:srgbClr val="C40237"/>
                </a:solidFill>
              </a:rPr>
              <a:t> </a:t>
            </a:r>
            <a:endParaRPr lang="el-GR" b="1" i="1" dirty="0">
              <a:solidFill>
                <a:srgbClr val="C40237"/>
              </a:solidFill>
            </a:endParaRPr>
          </a:p>
          <a:p>
            <a:pPr>
              <a:buFont typeface="Wingdings" pitchFamily="2" charset="2"/>
              <a:buChar char="v"/>
            </a:pPr>
            <a:endParaRPr lang="el-GR" sz="900" b="1" i="1" dirty="0">
              <a:solidFill>
                <a:srgbClr val="C40237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l-GR" dirty="0"/>
              <a:t>  </a:t>
            </a:r>
            <a:r>
              <a:rPr lang="en-US" dirty="0" smtClean="0"/>
              <a:t>estimation of damages / losses</a:t>
            </a:r>
            <a:endParaRPr lang="el-GR" dirty="0"/>
          </a:p>
          <a:p>
            <a:pPr lvl="1">
              <a:buFont typeface="Wingdings" pitchFamily="2" charset="2"/>
              <a:buChar char="ü"/>
            </a:pPr>
            <a:r>
              <a:rPr lang="el-GR" dirty="0"/>
              <a:t>  </a:t>
            </a:r>
            <a:r>
              <a:rPr lang="en-US" dirty="0" smtClean="0"/>
              <a:t>maintain historical data and reports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 evaluation of actions (lessons learned)</a:t>
            </a:r>
            <a:endParaRPr lang="el-GR" dirty="0"/>
          </a:p>
          <a:p>
            <a:pPr lvl="1">
              <a:buFont typeface="Wingdings" pitchFamily="2" charset="2"/>
              <a:buChar char="ü"/>
            </a:pPr>
            <a:r>
              <a:rPr lang="el-GR" dirty="0"/>
              <a:t>  </a:t>
            </a:r>
            <a:r>
              <a:rPr lang="en-US" dirty="0" smtClean="0"/>
              <a:t>planning of forest restoration</a:t>
            </a:r>
            <a:endParaRPr lang="el-GR" dirty="0"/>
          </a:p>
          <a:p>
            <a:pPr lvl="1">
              <a:buFont typeface="Wingdings" pitchFamily="2" charset="2"/>
              <a:buChar char="ü"/>
            </a:pPr>
            <a:r>
              <a:rPr lang="el-GR" dirty="0"/>
              <a:t>  </a:t>
            </a:r>
            <a:r>
              <a:rPr lang="en-US" dirty="0" smtClean="0"/>
              <a:t>planning of restoration actions for the affected population</a:t>
            </a:r>
            <a:endParaRPr lang="el-GR" dirty="0"/>
          </a:p>
          <a:p>
            <a:pPr lvl="1"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endParaRPr lang="el-GR" sz="1600" dirty="0"/>
          </a:p>
        </p:txBody>
      </p:sp>
      <p:pic>
        <p:nvPicPr>
          <p:cNvPr id="583683" name="Picture 3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583684" name="Line 4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685" name="Text Box 5"/>
          <p:cNvSpPr txBox="1">
            <a:spLocks noChangeArrowheads="1"/>
          </p:cNvSpPr>
          <p:nvPr/>
        </p:nvSpPr>
        <p:spPr bwMode="auto">
          <a:xfrm>
            <a:off x="34925" y="44450"/>
            <a:ext cx="4967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AutoTrack</a:t>
            </a:r>
            <a:r>
              <a:rPr lang="en-US" b="1" baseline="30000">
                <a:solidFill>
                  <a:schemeClr val="bg1"/>
                </a:solidFill>
              </a:rPr>
              <a:t>TM </a:t>
            </a:r>
            <a:r>
              <a:rPr lang="en-US" b="1">
                <a:solidFill>
                  <a:schemeClr val="bg1"/>
                </a:solidFill>
              </a:rPr>
              <a:t>FFIMS</a:t>
            </a:r>
            <a:endParaRPr lang="el-GR" b="1">
              <a:solidFill>
                <a:schemeClr val="bg1"/>
              </a:solidFill>
            </a:endParaRPr>
          </a:p>
        </p:txBody>
      </p:sp>
      <p:pic>
        <p:nvPicPr>
          <p:cNvPr id="583686" name="Picture 6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583687" name="Line 7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3761858" y="3144954"/>
          <a:ext cx="4918343" cy="282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"/>
          <p:cNvSpPr>
            <a:spLocks/>
          </p:cNvSpPr>
          <p:nvPr/>
        </p:nvSpPr>
        <p:spPr bwMode="auto">
          <a:xfrm>
            <a:off x="428625" y="404813"/>
            <a:ext cx="86439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dirty="0" smtClean="0">
                <a:solidFill>
                  <a:srgbClr val="818FC1"/>
                </a:solidFill>
                <a:latin typeface="Myriad Pro" pitchFamily="34" charset="0"/>
              </a:rPr>
              <a:t>Our approach…</a:t>
            </a:r>
            <a:endParaRPr lang="el-GR" sz="2400" b="1" baseline="30000" dirty="0">
              <a:solidFill>
                <a:srgbClr val="818FC1"/>
              </a:solidFill>
              <a:latin typeface="Myriad Pro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339975" y="38100"/>
            <a:ext cx="683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Collaborative Incident / Crisis Management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184150" y="1052736"/>
            <a:ext cx="1295400" cy="2365375"/>
            <a:chOff x="116" y="391"/>
            <a:chExt cx="816" cy="1490"/>
          </a:xfrm>
        </p:grpSpPr>
        <p:pic>
          <p:nvPicPr>
            <p:cNvPr id="7" name="Picture 44" descr="fire brigad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" y="391"/>
              <a:ext cx="456" cy="336"/>
            </a:xfrm>
            <a:prstGeom prst="rect">
              <a:avLst/>
            </a:prstGeom>
            <a:noFill/>
          </p:spPr>
        </p:pic>
        <p:pic>
          <p:nvPicPr>
            <p:cNvPr id="8" name="Picture 45" descr="fire brigad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" y="527"/>
              <a:ext cx="456" cy="336"/>
            </a:xfrm>
            <a:prstGeom prst="rect">
              <a:avLst/>
            </a:prstGeom>
            <a:noFill/>
          </p:spPr>
        </p:pic>
        <p:pic>
          <p:nvPicPr>
            <p:cNvPr id="9" name="Picture 51" descr="ambulanc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" y="800"/>
              <a:ext cx="504" cy="402"/>
            </a:xfrm>
            <a:prstGeom prst="rect">
              <a:avLst/>
            </a:prstGeom>
            <a:noFill/>
          </p:spPr>
        </p:pic>
        <p:pic>
          <p:nvPicPr>
            <p:cNvPr id="10" name="Picture 52" descr="ambulanc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7" y="911"/>
              <a:ext cx="504" cy="402"/>
            </a:xfrm>
            <a:prstGeom prst="rect">
              <a:avLst/>
            </a:prstGeom>
            <a:noFill/>
          </p:spPr>
        </p:pic>
        <p:pic>
          <p:nvPicPr>
            <p:cNvPr id="11" name="Picture 9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" y="1313"/>
              <a:ext cx="230" cy="523"/>
            </a:xfrm>
            <a:prstGeom prst="rect">
              <a:avLst/>
            </a:prstGeom>
            <a:noFill/>
          </p:spPr>
        </p:pic>
        <p:pic>
          <p:nvPicPr>
            <p:cNvPr id="12" name="Picture 9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" y="1358"/>
              <a:ext cx="230" cy="523"/>
            </a:xfrm>
            <a:prstGeom prst="rect">
              <a:avLst/>
            </a:prstGeom>
            <a:noFill/>
          </p:spPr>
        </p:pic>
      </p:grpSp>
      <p:pic>
        <p:nvPicPr>
          <p:cNvPr id="17" name="Picture 98" descr="Untitled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</p:spPr>
      </p:pic>
      <p:sp>
        <p:nvSpPr>
          <p:cNvPr id="18" name="Line 99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38100">
            <a:solidFill>
              <a:srgbClr val="C4023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26" name="Group 129"/>
          <p:cNvGrpSpPr>
            <a:grpSpLocks/>
          </p:cNvGrpSpPr>
          <p:nvPr/>
        </p:nvGrpSpPr>
        <p:grpSpPr bwMode="auto">
          <a:xfrm>
            <a:off x="1763692" y="549250"/>
            <a:ext cx="3695706" cy="1695449"/>
            <a:chOff x="1882" y="228"/>
            <a:chExt cx="2328" cy="1068"/>
          </a:xfrm>
        </p:grpSpPr>
        <p:pic>
          <p:nvPicPr>
            <p:cNvPr id="27" name="Picture 9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346"/>
              <a:ext cx="1211" cy="950"/>
            </a:xfrm>
            <a:prstGeom prst="rect">
              <a:avLst/>
            </a:prstGeom>
            <a:noFill/>
          </p:spPr>
        </p:pic>
        <p:sp>
          <p:nvSpPr>
            <p:cNvPr id="28" name="Text Box 107"/>
            <p:cNvSpPr txBox="1">
              <a:spLocks noChangeArrowheads="1"/>
            </p:cNvSpPr>
            <p:nvPr/>
          </p:nvSpPr>
          <p:spPr bwMode="auto">
            <a:xfrm>
              <a:off x="3061" y="228"/>
              <a:ext cx="114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i="1" dirty="0" smtClean="0"/>
                <a:t>Prefecture of </a:t>
              </a:r>
              <a:r>
                <a:rPr lang="en-US" sz="1200" b="1" i="1" dirty="0" err="1" smtClean="0"/>
                <a:t>Messinia</a:t>
              </a:r>
              <a:endParaRPr lang="el-GR" sz="1200" b="1" i="1" dirty="0"/>
            </a:p>
          </p:txBody>
        </p:sp>
      </p:grpSp>
      <p:grpSp>
        <p:nvGrpSpPr>
          <p:cNvPr id="31" name="Group 144"/>
          <p:cNvGrpSpPr>
            <a:grpSpLocks/>
          </p:cNvGrpSpPr>
          <p:nvPr/>
        </p:nvGrpSpPr>
        <p:grpSpPr bwMode="auto">
          <a:xfrm>
            <a:off x="539750" y="2492376"/>
            <a:ext cx="8208963" cy="1441449"/>
            <a:chOff x="340" y="1570"/>
            <a:chExt cx="5171" cy="908"/>
          </a:xfrm>
        </p:grpSpPr>
        <p:grpSp>
          <p:nvGrpSpPr>
            <p:cNvPr id="32" name="Group 143"/>
            <p:cNvGrpSpPr>
              <a:grpSpLocks/>
            </p:cNvGrpSpPr>
            <p:nvPr/>
          </p:nvGrpSpPr>
          <p:grpSpPr bwMode="auto">
            <a:xfrm>
              <a:off x="340" y="1570"/>
              <a:ext cx="5171" cy="681"/>
              <a:chOff x="340" y="1570"/>
              <a:chExt cx="5171" cy="681"/>
            </a:xfrm>
          </p:grpSpPr>
          <p:sp>
            <p:nvSpPr>
              <p:cNvPr id="35" name="Line 66"/>
              <p:cNvSpPr>
                <a:spLocks noChangeShapeType="1"/>
              </p:cNvSpPr>
              <p:nvPr/>
            </p:nvSpPr>
            <p:spPr bwMode="auto">
              <a:xfrm>
                <a:off x="340" y="2251"/>
                <a:ext cx="51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Line 67"/>
              <p:cNvSpPr>
                <a:spLocks noChangeShapeType="1"/>
              </p:cNvSpPr>
              <p:nvPr/>
            </p:nvSpPr>
            <p:spPr bwMode="auto">
              <a:xfrm flipH="1">
                <a:off x="4785" y="1570"/>
                <a:ext cx="0" cy="6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7" name="Text Box 79"/>
              <p:cNvSpPr txBox="1">
                <a:spLocks noChangeArrowheads="1"/>
              </p:cNvSpPr>
              <p:nvPr/>
            </p:nvSpPr>
            <p:spPr bwMode="auto">
              <a:xfrm>
                <a:off x="3525" y="2031"/>
                <a:ext cx="130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i="1" dirty="0" smtClean="0"/>
                  <a:t>Internal Local Area Network</a:t>
                </a:r>
                <a:endParaRPr lang="el-GR" sz="1200" i="1" dirty="0"/>
              </a:p>
            </p:txBody>
          </p:sp>
        </p:grpSp>
        <p:sp>
          <p:nvSpPr>
            <p:cNvPr id="34" name="Line 110"/>
            <p:cNvSpPr>
              <a:spLocks noChangeShapeType="1"/>
            </p:cNvSpPr>
            <p:nvPr/>
          </p:nvSpPr>
          <p:spPr bwMode="auto">
            <a:xfrm flipH="1" flipV="1">
              <a:off x="1443" y="225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8" name="Group 141"/>
          <p:cNvGrpSpPr>
            <a:grpSpLocks/>
          </p:cNvGrpSpPr>
          <p:nvPr/>
        </p:nvGrpSpPr>
        <p:grpSpPr bwMode="auto">
          <a:xfrm>
            <a:off x="3059113" y="1412873"/>
            <a:ext cx="3024187" cy="2562222"/>
            <a:chOff x="1927" y="890"/>
            <a:chExt cx="1905" cy="1614"/>
          </a:xfrm>
        </p:grpSpPr>
        <p:grpSp>
          <p:nvGrpSpPr>
            <p:cNvPr id="39" name="Group 130"/>
            <p:cNvGrpSpPr>
              <a:grpSpLocks/>
            </p:cNvGrpSpPr>
            <p:nvPr/>
          </p:nvGrpSpPr>
          <p:grpSpPr bwMode="auto">
            <a:xfrm>
              <a:off x="1927" y="890"/>
              <a:ext cx="1905" cy="1614"/>
              <a:chOff x="1927" y="890"/>
              <a:chExt cx="1905" cy="1614"/>
            </a:xfrm>
          </p:grpSpPr>
          <p:pic>
            <p:nvPicPr>
              <p:cNvPr id="44" name="Picture 93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1389"/>
                <a:ext cx="1905" cy="1115"/>
              </a:xfrm>
              <a:prstGeom prst="rect">
                <a:avLst/>
              </a:prstGeom>
              <a:noFill/>
            </p:spPr>
          </p:pic>
          <p:sp>
            <p:nvSpPr>
              <p:cNvPr id="45" name="Text Box 74"/>
              <p:cNvSpPr txBox="1">
                <a:spLocks noChangeArrowheads="1"/>
              </p:cNvSpPr>
              <p:nvPr/>
            </p:nvSpPr>
            <p:spPr bwMode="auto">
              <a:xfrm>
                <a:off x="2381" y="890"/>
                <a:ext cx="88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i="1" dirty="0" smtClean="0"/>
                  <a:t>Central Monitors</a:t>
                </a:r>
                <a:endParaRPr lang="el-GR" sz="1200" b="1" i="1" dirty="0"/>
              </a:p>
            </p:txBody>
          </p:sp>
        </p:grpSp>
        <p:sp>
          <p:nvSpPr>
            <p:cNvPr id="40" name="Oval 112"/>
            <p:cNvSpPr>
              <a:spLocks noChangeArrowheads="1"/>
            </p:cNvSpPr>
            <p:nvPr/>
          </p:nvSpPr>
          <p:spPr bwMode="auto">
            <a:xfrm>
              <a:off x="2699" y="1933"/>
              <a:ext cx="362" cy="227"/>
            </a:xfrm>
            <a:prstGeom prst="ellipse">
              <a:avLst/>
            </a:prstGeom>
            <a:solidFill>
              <a:srgbClr val="C0C0C0">
                <a:alpha val="35001"/>
              </a:srgbClr>
            </a:solidFill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" name="Oval 111"/>
            <p:cNvSpPr>
              <a:spLocks noChangeArrowheads="1"/>
            </p:cNvSpPr>
            <p:nvPr/>
          </p:nvSpPr>
          <p:spPr bwMode="auto">
            <a:xfrm>
              <a:off x="2835" y="1979"/>
              <a:ext cx="181" cy="90"/>
            </a:xfrm>
            <a:prstGeom prst="ellipse">
              <a:avLst/>
            </a:prstGeom>
            <a:solidFill>
              <a:srgbClr val="C0C0C0">
                <a:alpha val="35001"/>
              </a:srgbClr>
            </a:solidFill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42" name="Picture 113" descr="fire brigade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2024"/>
              <a:ext cx="182" cy="134"/>
            </a:xfrm>
            <a:prstGeom prst="rect">
              <a:avLst/>
            </a:prstGeom>
            <a:noFill/>
          </p:spPr>
        </p:pic>
        <p:pic>
          <p:nvPicPr>
            <p:cNvPr id="43" name="Picture 114" descr="fire brigade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752"/>
              <a:ext cx="182" cy="134"/>
            </a:xfrm>
            <a:prstGeom prst="rect">
              <a:avLst/>
            </a:prstGeom>
            <a:noFill/>
          </p:spPr>
        </p:pic>
      </p:grpSp>
      <p:grpSp>
        <p:nvGrpSpPr>
          <p:cNvPr id="46" name="Group 139"/>
          <p:cNvGrpSpPr>
            <a:grpSpLocks/>
          </p:cNvGrpSpPr>
          <p:nvPr/>
        </p:nvGrpSpPr>
        <p:grpSpPr bwMode="auto">
          <a:xfrm>
            <a:off x="3492500" y="765473"/>
            <a:ext cx="5256215" cy="1727200"/>
            <a:chOff x="2200" y="981"/>
            <a:chExt cx="3311" cy="1088"/>
          </a:xfrm>
        </p:grpSpPr>
        <p:pic>
          <p:nvPicPr>
            <p:cNvPr id="47" name="Picture 53" descr="fsc_primecenter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1189"/>
              <a:ext cx="420" cy="880"/>
            </a:xfrm>
            <a:prstGeom prst="rect">
              <a:avLst/>
            </a:prstGeom>
            <a:noFill/>
          </p:spPr>
        </p:pic>
        <p:grpSp>
          <p:nvGrpSpPr>
            <p:cNvPr id="48" name="Group 58"/>
            <p:cNvGrpSpPr>
              <a:grpSpLocks/>
            </p:cNvGrpSpPr>
            <p:nvPr/>
          </p:nvGrpSpPr>
          <p:grpSpPr bwMode="auto">
            <a:xfrm>
              <a:off x="4797" y="1162"/>
              <a:ext cx="408" cy="182"/>
              <a:chOff x="884" y="527"/>
              <a:chExt cx="771" cy="182"/>
            </a:xfrm>
          </p:grpSpPr>
          <p:sp>
            <p:nvSpPr>
              <p:cNvPr id="51" name="Line 59"/>
              <p:cNvSpPr>
                <a:spLocks noChangeShapeType="1"/>
              </p:cNvSpPr>
              <p:nvPr/>
            </p:nvSpPr>
            <p:spPr bwMode="auto">
              <a:xfrm flipV="1">
                <a:off x="884" y="527"/>
                <a:ext cx="272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" name="Line 60"/>
              <p:cNvSpPr>
                <a:spLocks noChangeShapeType="1"/>
              </p:cNvSpPr>
              <p:nvPr/>
            </p:nvSpPr>
            <p:spPr bwMode="auto">
              <a:xfrm>
                <a:off x="1156" y="527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9" name="Text Box 61"/>
            <p:cNvSpPr txBox="1">
              <a:spLocks noChangeArrowheads="1"/>
            </p:cNvSpPr>
            <p:nvPr/>
          </p:nvSpPr>
          <p:spPr bwMode="auto">
            <a:xfrm>
              <a:off x="4852" y="981"/>
              <a:ext cx="65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i="1" dirty="0" smtClean="0"/>
                <a:t>Data Center</a:t>
              </a:r>
              <a:endParaRPr lang="el-GR" sz="1200" b="1" i="1" dirty="0"/>
            </a:p>
          </p:txBody>
        </p:sp>
        <p:sp>
          <p:nvSpPr>
            <p:cNvPr id="50" name="Line 119"/>
            <p:cNvSpPr>
              <a:spLocks noChangeShapeType="1"/>
            </p:cNvSpPr>
            <p:nvPr/>
          </p:nvSpPr>
          <p:spPr bwMode="auto">
            <a:xfrm>
              <a:off x="2200" y="1253"/>
              <a:ext cx="2313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3" name="Text Box 121"/>
          <p:cNvSpPr txBox="1">
            <a:spLocks noChangeArrowheads="1"/>
          </p:cNvSpPr>
          <p:nvPr/>
        </p:nvSpPr>
        <p:spPr bwMode="auto">
          <a:xfrm>
            <a:off x="2843213" y="3810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The deployed system at </a:t>
            </a:r>
            <a:r>
              <a:rPr lang="en-US" b="1" dirty="0" err="1" smtClean="0">
                <a:solidFill>
                  <a:schemeClr val="bg1"/>
                </a:solidFill>
              </a:rPr>
              <a:t>Messinia</a:t>
            </a:r>
            <a:endParaRPr lang="el-GR" b="1" dirty="0">
              <a:solidFill>
                <a:schemeClr val="bg1"/>
              </a:solidFill>
            </a:endParaRPr>
          </a:p>
        </p:txBody>
      </p:sp>
      <p:grpSp>
        <p:nvGrpSpPr>
          <p:cNvPr id="54" name="Group 140"/>
          <p:cNvGrpSpPr>
            <a:grpSpLocks/>
          </p:cNvGrpSpPr>
          <p:nvPr/>
        </p:nvGrpSpPr>
        <p:grpSpPr bwMode="auto">
          <a:xfrm>
            <a:off x="7885116" y="1282998"/>
            <a:ext cx="1108075" cy="1498600"/>
            <a:chOff x="4967" y="1307"/>
            <a:chExt cx="698" cy="944"/>
          </a:xfrm>
        </p:grpSpPr>
        <p:sp>
          <p:nvSpPr>
            <p:cNvPr id="55" name="Line 115"/>
            <p:cNvSpPr>
              <a:spLocks noChangeShapeType="1"/>
            </p:cNvSpPr>
            <p:nvPr/>
          </p:nvSpPr>
          <p:spPr bwMode="auto">
            <a:xfrm>
              <a:off x="4967" y="1616"/>
              <a:ext cx="3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56" name="Line 116"/>
            <p:cNvSpPr>
              <a:spLocks noChangeShapeType="1"/>
            </p:cNvSpPr>
            <p:nvPr/>
          </p:nvSpPr>
          <p:spPr bwMode="auto">
            <a:xfrm>
              <a:off x="4967" y="1842"/>
              <a:ext cx="3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57" name="Line 117"/>
            <p:cNvSpPr>
              <a:spLocks noChangeShapeType="1"/>
            </p:cNvSpPr>
            <p:nvPr/>
          </p:nvSpPr>
          <p:spPr bwMode="auto">
            <a:xfrm>
              <a:off x="4967" y="2000"/>
              <a:ext cx="317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58" name="Text Box 118"/>
            <p:cNvSpPr txBox="1">
              <a:spLocks noChangeArrowheads="1"/>
            </p:cNvSpPr>
            <p:nvPr/>
          </p:nvSpPr>
          <p:spPr bwMode="auto">
            <a:xfrm>
              <a:off x="5276" y="1307"/>
              <a:ext cx="32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i="1" dirty="0" smtClean="0"/>
                <a:t>Data</a:t>
              </a:r>
              <a:endParaRPr lang="el-GR" sz="1200" b="1" i="1" dirty="0"/>
            </a:p>
          </p:txBody>
        </p:sp>
        <p:pic>
          <p:nvPicPr>
            <p:cNvPr id="59" name="Picture 124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1480"/>
              <a:ext cx="381" cy="243"/>
            </a:xfrm>
            <a:prstGeom prst="rect">
              <a:avLst/>
            </a:prstGeom>
            <a:noFill/>
          </p:spPr>
        </p:pic>
        <p:pic>
          <p:nvPicPr>
            <p:cNvPr id="60" name="Picture 125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1736"/>
              <a:ext cx="381" cy="243"/>
            </a:xfrm>
            <a:prstGeom prst="rect">
              <a:avLst/>
            </a:prstGeom>
            <a:noFill/>
          </p:spPr>
        </p:pic>
        <p:pic>
          <p:nvPicPr>
            <p:cNvPr id="61" name="Picture 126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2008"/>
              <a:ext cx="381" cy="243"/>
            </a:xfrm>
            <a:prstGeom prst="rect">
              <a:avLst/>
            </a:prstGeom>
            <a:noFill/>
          </p:spPr>
        </p:pic>
      </p:grpSp>
      <p:pic>
        <p:nvPicPr>
          <p:cNvPr id="62" name="Picture 13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1557338"/>
            <a:ext cx="2111375" cy="2124075"/>
          </a:xfrm>
          <a:prstGeom prst="rect">
            <a:avLst/>
          </a:prstGeom>
          <a:noFill/>
        </p:spPr>
      </p:pic>
      <p:pic>
        <p:nvPicPr>
          <p:cNvPr id="63" name="Picture 13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2111375" cy="2124075"/>
          </a:xfrm>
          <a:prstGeom prst="rect">
            <a:avLst/>
          </a:prstGeom>
          <a:noFill/>
        </p:spPr>
      </p:pic>
      <p:pic>
        <p:nvPicPr>
          <p:cNvPr id="64" name="Picture 13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59338" y="2420938"/>
            <a:ext cx="854075" cy="1584325"/>
          </a:xfrm>
          <a:prstGeom prst="rect">
            <a:avLst/>
          </a:prstGeom>
          <a:noFill/>
        </p:spPr>
      </p:pic>
      <p:pic>
        <p:nvPicPr>
          <p:cNvPr id="65" name="Picture 13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08400" y="2276475"/>
            <a:ext cx="776288" cy="1439863"/>
          </a:xfrm>
          <a:prstGeom prst="rect">
            <a:avLst/>
          </a:prstGeom>
          <a:noFill/>
        </p:spPr>
      </p:pic>
      <p:sp>
        <p:nvSpPr>
          <p:cNvPr id="83" name="Text Box 147"/>
          <p:cNvSpPr txBox="1">
            <a:spLocks noChangeArrowheads="1"/>
          </p:cNvSpPr>
          <p:nvPr/>
        </p:nvSpPr>
        <p:spPr bwMode="auto">
          <a:xfrm>
            <a:off x="3059113" y="4862513"/>
            <a:ext cx="4660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Installation of tracking devices</a:t>
            </a:r>
            <a:r>
              <a:rPr lang="el-GR" dirty="0" smtClean="0"/>
              <a:t> </a:t>
            </a:r>
            <a:r>
              <a:rPr lang="en-GB" dirty="0"/>
              <a:t>GPS / GPRS</a:t>
            </a:r>
            <a:endParaRPr lang="el-GR" dirty="0"/>
          </a:p>
        </p:txBody>
      </p:sp>
      <p:sp>
        <p:nvSpPr>
          <p:cNvPr id="84" name="Text Box 148"/>
          <p:cNvSpPr txBox="1">
            <a:spLocks noChangeArrowheads="1"/>
          </p:cNvSpPr>
          <p:nvPr/>
        </p:nvSpPr>
        <p:spPr bwMode="auto">
          <a:xfrm>
            <a:off x="2843213" y="4509120"/>
            <a:ext cx="4305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Handheld </a:t>
            </a:r>
            <a:r>
              <a:rPr lang="en-US" dirty="0" err="1" smtClean="0"/>
              <a:t>Telematic</a:t>
            </a:r>
            <a:r>
              <a:rPr lang="en-US" dirty="0" smtClean="0"/>
              <a:t> Units</a:t>
            </a:r>
            <a:r>
              <a:rPr lang="el-GR" dirty="0" smtClean="0"/>
              <a:t> </a:t>
            </a:r>
            <a:r>
              <a:rPr lang="en-GB" dirty="0"/>
              <a:t>GPS / GPRS</a:t>
            </a:r>
            <a:endParaRPr lang="el-GR" dirty="0"/>
          </a:p>
        </p:txBody>
      </p:sp>
      <p:pic>
        <p:nvPicPr>
          <p:cNvPr id="85" name="Picture 14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1196975" cy="2649537"/>
          </a:xfrm>
          <a:prstGeom prst="rect">
            <a:avLst/>
          </a:prstGeom>
          <a:noFill/>
        </p:spPr>
      </p:pic>
      <p:pic>
        <p:nvPicPr>
          <p:cNvPr id="86" name="Picture 15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1196975" cy="2649538"/>
          </a:xfrm>
          <a:prstGeom prst="rect">
            <a:avLst/>
          </a:prstGeom>
          <a:noFill/>
        </p:spPr>
      </p:pic>
      <p:grpSp>
        <p:nvGrpSpPr>
          <p:cNvPr id="87" name="Group 86"/>
          <p:cNvGrpSpPr/>
          <p:nvPr/>
        </p:nvGrpSpPr>
        <p:grpSpPr>
          <a:xfrm>
            <a:off x="323528" y="3861944"/>
            <a:ext cx="3030488" cy="2151310"/>
            <a:chOff x="-1307387" y="3142164"/>
            <a:chExt cx="4038600" cy="2871390"/>
          </a:xfrm>
        </p:grpSpPr>
        <p:graphicFrame>
          <p:nvGraphicFramePr>
            <p:cNvPr id="88" name="Object 11"/>
            <p:cNvGraphicFramePr>
              <a:graphicFrameLocks noChangeAspect="1"/>
            </p:cNvGraphicFramePr>
            <p:nvPr/>
          </p:nvGraphicFramePr>
          <p:xfrm>
            <a:off x="-1307387" y="4294291"/>
            <a:ext cx="4038600" cy="171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2591" name="Visio" r:id="rId16" imgW="9463405" imgH="4029393" progId="Visio.Drawing.11">
                    <p:embed/>
                  </p:oleObj>
                </mc:Choice>
                <mc:Fallback>
                  <p:oleObj name="Visio" r:id="rId16" imgW="9463405" imgH="4029393" progId="Visio.Drawing.11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307387" y="4294291"/>
                          <a:ext cx="4038600" cy="1719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9" name="Picture 8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63371" y="3142164"/>
              <a:ext cx="3747113" cy="2222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7" name="TextBox 96"/>
          <p:cNvSpPr txBox="1"/>
          <p:nvPr/>
        </p:nvSpPr>
        <p:spPr>
          <a:xfrm>
            <a:off x="323528" y="6021288"/>
            <a:ext cx="2260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Messinia</a:t>
            </a:r>
            <a:r>
              <a:rPr lang="en-US" sz="1600" dirty="0" smtClean="0"/>
              <a:t> S.N.O. Users</a:t>
            </a:r>
            <a:endParaRPr lang="el-GR" sz="1600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7524153" y="3573017"/>
            <a:ext cx="1363662" cy="936103"/>
            <a:chOff x="7524153" y="3573017"/>
            <a:chExt cx="1363662" cy="936103"/>
          </a:xfrm>
        </p:grpSpPr>
        <p:grpSp>
          <p:nvGrpSpPr>
            <p:cNvPr id="19" name="Group 142"/>
            <p:cNvGrpSpPr>
              <a:grpSpLocks/>
            </p:cNvGrpSpPr>
            <p:nvPr/>
          </p:nvGrpSpPr>
          <p:grpSpPr bwMode="auto">
            <a:xfrm>
              <a:off x="7524153" y="3717032"/>
              <a:ext cx="1363662" cy="617537"/>
              <a:chOff x="3742" y="255"/>
              <a:chExt cx="859" cy="389"/>
            </a:xfrm>
          </p:grpSpPr>
          <p:pic>
            <p:nvPicPr>
              <p:cNvPr id="20" name="Picture 101"/>
              <p:cNvPicPr>
                <a:picLocks noChangeAspect="1" noChangeArrowheads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2" y="255"/>
                <a:ext cx="859" cy="389"/>
              </a:xfrm>
              <a:prstGeom prst="rect">
                <a:avLst/>
              </a:prstGeom>
              <a:noFill/>
            </p:spPr>
          </p:pic>
          <p:sp>
            <p:nvSpPr>
              <p:cNvPr id="23" name="Text Box 106"/>
              <p:cNvSpPr txBox="1">
                <a:spLocks noChangeArrowheads="1"/>
              </p:cNvSpPr>
              <p:nvPr/>
            </p:nvSpPr>
            <p:spPr bwMode="auto">
              <a:xfrm>
                <a:off x="3911" y="361"/>
                <a:ext cx="49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i="1" dirty="0" smtClean="0"/>
                  <a:t>Network</a:t>
                </a:r>
                <a:endParaRPr lang="el-GR" sz="1200" b="1" i="1" dirty="0"/>
              </a:p>
            </p:txBody>
          </p:sp>
        </p:grpSp>
        <p:cxnSp>
          <p:nvCxnSpPr>
            <p:cNvPr id="99" name="Straight Connector 98"/>
            <p:cNvCxnSpPr/>
            <p:nvPr/>
          </p:nvCxnSpPr>
          <p:spPr>
            <a:xfrm rot="5400000">
              <a:off x="7812360" y="4365104"/>
              <a:ext cx="2880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8100393" y="3717033"/>
              <a:ext cx="288033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215423" y="447055"/>
            <a:ext cx="27549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i="1" dirty="0" smtClean="0"/>
              <a:t>Operation Resources</a:t>
            </a:r>
            <a:r>
              <a:rPr lang="el-GR" sz="1200" b="1" i="1" dirty="0" smtClean="0"/>
              <a:t> </a:t>
            </a:r>
          </a:p>
          <a:p>
            <a:pPr algn="ctr"/>
            <a:r>
              <a:rPr lang="el-GR" sz="1200" b="1" i="1" dirty="0" smtClean="0"/>
              <a:t>(</a:t>
            </a:r>
            <a:r>
              <a:rPr lang="en-US" sz="1200" b="1" i="1" dirty="0" smtClean="0"/>
              <a:t>Vehicles</a:t>
            </a:r>
            <a:r>
              <a:rPr lang="el-GR" sz="1200" b="1" i="1" dirty="0" smtClean="0"/>
              <a:t> - </a:t>
            </a:r>
            <a:r>
              <a:rPr lang="en-US" sz="1200" b="1" i="1" dirty="0" smtClean="0"/>
              <a:t>Personnel</a:t>
            </a:r>
            <a:r>
              <a:rPr lang="el-GR" sz="1200" b="1" i="1" dirty="0" smtClean="0"/>
              <a:t> – </a:t>
            </a:r>
            <a:r>
              <a:rPr lang="en-US" sz="1200" b="1" i="1" dirty="0" smtClean="0"/>
              <a:t>Equipment</a:t>
            </a:r>
            <a:r>
              <a:rPr lang="el-GR" sz="1200" b="1" i="1" dirty="0" smtClean="0"/>
              <a:t>)</a:t>
            </a:r>
            <a:endParaRPr lang="el-GR" sz="1200" b="1" i="1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4499992" y="4446042"/>
            <a:ext cx="4654929" cy="2151310"/>
            <a:chOff x="4499992" y="4446042"/>
            <a:chExt cx="4654929" cy="2151310"/>
          </a:xfrm>
        </p:grpSpPr>
        <p:grpSp>
          <p:nvGrpSpPr>
            <p:cNvPr id="93" name="Group 92"/>
            <p:cNvGrpSpPr/>
            <p:nvPr/>
          </p:nvGrpSpPr>
          <p:grpSpPr>
            <a:xfrm>
              <a:off x="5940152" y="4446042"/>
              <a:ext cx="3030488" cy="2151310"/>
              <a:chOff x="2567826" y="3129778"/>
              <a:chExt cx="4038600" cy="2871390"/>
            </a:xfrm>
          </p:grpSpPr>
          <p:graphicFrame>
            <p:nvGraphicFramePr>
              <p:cNvPr id="94" name="Object 11"/>
              <p:cNvGraphicFramePr>
                <a:graphicFrameLocks noChangeAspect="1"/>
              </p:cNvGraphicFramePr>
              <p:nvPr/>
            </p:nvGraphicFramePr>
            <p:xfrm>
              <a:off x="2567826" y="4281904"/>
              <a:ext cx="4038600" cy="1719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2592" name="Visio" r:id="rId20" imgW="9463405" imgH="4029393" progId="Visio.Drawing.11">
                      <p:embed/>
                    </p:oleObj>
                  </mc:Choice>
                  <mc:Fallback>
                    <p:oleObj name="Visio" r:id="rId20" imgW="9463405" imgH="4029393" progId="Visio.Drawing.11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67826" y="4281904"/>
                            <a:ext cx="4038600" cy="17192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95" name="Picture 8"/>
              <p:cNvPicPr>
                <a:picLocks noChangeAspect="1" noChangeArrowheads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1842" y="3129778"/>
                <a:ext cx="3747114" cy="2222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3" name="Text Box 102"/>
            <p:cNvSpPr txBox="1">
              <a:spLocks noChangeArrowheads="1"/>
            </p:cNvSpPr>
            <p:nvPr/>
          </p:nvSpPr>
          <p:spPr bwMode="auto">
            <a:xfrm>
              <a:off x="4499992" y="6093296"/>
              <a:ext cx="46549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i="1" dirty="0" smtClean="0"/>
                <a:t>Other Public Safety Agencies, Volunteers, Local Gov</a:t>
              </a:r>
              <a:endParaRPr lang="el-GR" sz="1400" b="1" i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491880" y="5157192"/>
            <a:ext cx="2448272" cy="307777"/>
            <a:chOff x="3491880" y="5157192"/>
            <a:chExt cx="2448272" cy="307777"/>
          </a:xfrm>
        </p:grpSpPr>
        <p:cxnSp>
          <p:nvCxnSpPr>
            <p:cNvPr id="107" name="Straight Arrow Connector 106"/>
            <p:cNvCxnSpPr/>
            <p:nvPr/>
          </p:nvCxnSpPr>
          <p:spPr>
            <a:xfrm>
              <a:off x="3491880" y="5445224"/>
              <a:ext cx="2448272" cy="1588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 Box 102"/>
            <p:cNvSpPr txBox="1">
              <a:spLocks noChangeArrowheads="1"/>
            </p:cNvSpPr>
            <p:nvPr/>
          </p:nvSpPr>
          <p:spPr bwMode="auto">
            <a:xfrm>
              <a:off x="4067944" y="5157192"/>
              <a:ext cx="133722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i="1" dirty="0" smtClean="0"/>
                <a:t>Collaboration</a:t>
              </a:r>
              <a:endParaRPr lang="el-GR" sz="1400" b="1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28872 -0.16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-8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55643 -0.2284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00" y="-11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36528 -0.0627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-31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44046 -0.0314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-16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4592 -0.0564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-28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7795 -0.0356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0" y="-18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8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3" grpId="1"/>
      <p:bldP spid="84" grpId="0"/>
      <p:bldP spid="84" grpId="1"/>
      <p:bldP spid="97" grpId="0"/>
      <p:bldP spid="13" grpId="0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9506</TotalTime>
  <Words>2530</Words>
  <Application>Microsoft Office PowerPoint</Application>
  <PresentationFormat>Presentación en pantalla (4:3)</PresentationFormat>
  <Paragraphs>667</Paragraphs>
  <Slides>56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56</vt:i4>
      </vt:variant>
    </vt:vector>
  </HeadingPairs>
  <TitlesOfParts>
    <vt:vector size="59" baseType="lpstr">
      <vt:lpstr>Προεπιλεγμένη σχεδίαση</vt:lpstr>
      <vt:lpstr>Bitmap Image</vt:lpstr>
      <vt:lpstr>Visio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What is S.A.F.E.R.?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Resource Tracking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S.A.F.E.R. - 3D GIS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Antonis Kostaridis</dc:creator>
  <cp:lastModifiedBy>rodrigo.gomez</cp:lastModifiedBy>
  <cp:revision>1301</cp:revision>
  <dcterms:created xsi:type="dcterms:W3CDTF">2007-03-29T20:10:21Z</dcterms:created>
  <dcterms:modified xsi:type="dcterms:W3CDTF">2011-06-10T08:32:51Z</dcterms:modified>
</cp:coreProperties>
</file>